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8288000" cy="10287000"/>
  <p:notesSz cx="6858000" cy="9144000"/>
  <p:embeddedFontLst>
    <p:embeddedFont>
      <p:font typeface="Atkinson Hyperlegible" pitchFamily="2" charset="77"/>
      <p:regular r:id="rId54"/>
    </p:embeddedFont>
    <p:embeddedFont>
      <p:font typeface="Calibri" panose="020F0502020204030204" pitchFamily="34" charset="0"/>
      <p:regular r:id="rId55"/>
      <p:bold r:id="rId56"/>
      <p:italic r:id="rId57"/>
      <p:boldItalic r:id="rId58"/>
    </p:embeddedFont>
    <p:embeddedFont>
      <p:font typeface="Canva Sans" panose="020B0503030501040103" pitchFamily="34" charset="0"/>
      <p:regular r:id="rId59"/>
    </p:embeddedFont>
    <p:embeddedFont>
      <p:font typeface="Canva Sans Bold" panose="020B0803030501040103" pitchFamily="34" charset="0"/>
      <p:regular r:id="rId60"/>
      <p:bold r:id="rId61"/>
    </p:embeddedFont>
    <p:embeddedFont>
      <p:font typeface="Canva Sans Italics" panose="020B0503030501040103" pitchFamily="34" charset="0"/>
      <p:regular r:id="rId62"/>
      <p:italic r:id="rId63"/>
    </p:embeddedFont>
    <p:embeddedFont>
      <p:font typeface="Gotham" pitchFamily="2"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56" autoAdjust="0"/>
  </p:normalViewPr>
  <p:slideViewPr>
    <p:cSldViewPr>
      <p:cViewPr>
        <p:scale>
          <a:sx n="45" d="100"/>
          <a:sy n="45" d="100"/>
        </p:scale>
        <p:origin x="1176" y="1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scaler.com/topics/crc-program-in-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scaler.com/topics/crc-program-in-c/" TargetMode="Externa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963341" y="3623439"/>
            <a:ext cx="4361317" cy="4213032"/>
          </a:xfrm>
          <a:custGeom>
            <a:avLst/>
            <a:gdLst/>
            <a:ahLst/>
            <a:cxnLst/>
            <a:rect l="l" t="t" r="r" b="b"/>
            <a:pathLst>
              <a:path w="4361317" h="4213032">
                <a:moveTo>
                  <a:pt x="0" y="0"/>
                </a:moveTo>
                <a:lnTo>
                  <a:pt x="4361316" y="0"/>
                </a:lnTo>
                <a:lnTo>
                  <a:pt x="4361316" y="4213032"/>
                </a:lnTo>
                <a:lnTo>
                  <a:pt x="0" y="4213032"/>
                </a:lnTo>
                <a:lnTo>
                  <a:pt x="0" y="0"/>
                </a:lnTo>
                <a:close/>
              </a:path>
            </a:pathLst>
          </a:custGeom>
          <a:blipFill>
            <a:blip r:embed="rId2"/>
            <a:stretch>
              <a:fillRect/>
            </a:stretch>
          </a:blipFill>
        </p:spPr>
      </p:sp>
      <p:sp>
        <p:nvSpPr>
          <p:cNvPr id="6" name="TextBox 6"/>
          <p:cNvSpPr txBox="1"/>
          <p:nvPr/>
        </p:nvSpPr>
        <p:spPr>
          <a:xfrm>
            <a:off x="2412899" y="7798842"/>
            <a:ext cx="13462203" cy="1811020"/>
          </a:xfrm>
          <a:prstGeom prst="rect">
            <a:avLst/>
          </a:prstGeom>
        </p:spPr>
        <p:txBody>
          <a:bodyPr lIns="0" tIns="0" rIns="0" bIns="0" rtlCol="0" anchor="t">
            <a:spAutoFit/>
          </a:bodyPr>
          <a:lstStyle/>
          <a:p>
            <a:pPr algn="ctr">
              <a:lnSpc>
                <a:spcPts val="7279"/>
              </a:lnSpc>
            </a:pPr>
            <a:r>
              <a:rPr lang="en-US" sz="5199" u="sng">
                <a:solidFill>
                  <a:srgbClr val="000000"/>
                </a:solidFill>
                <a:latin typeface="Canva Sans Bold"/>
              </a:rPr>
              <a:t>Group - 3</a:t>
            </a:r>
          </a:p>
          <a:p>
            <a:pPr algn="ctr">
              <a:lnSpc>
                <a:spcPts val="7279"/>
              </a:lnSpc>
            </a:pPr>
            <a:r>
              <a:rPr lang="en-US" sz="5199" u="sng">
                <a:solidFill>
                  <a:srgbClr val="000000"/>
                </a:solidFill>
                <a:latin typeface="Canva Sans Bold"/>
              </a:rPr>
              <a:t>Lab Group 5-6</a:t>
            </a:r>
          </a:p>
        </p:txBody>
      </p:sp>
      <p:grpSp>
        <p:nvGrpSpPr>
          <p:cNvPr id="7" name="Group 7"/>
          <p:cNvGrpSpPr/>
          <p:nvPr/>
        </p:nvGrpSpPr>
        <p:grpSpPr>
          <a:xfrm>
            <a:off x="16232873" y="5329243"/>
            <a:ext cx="6059445" cy="60594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412899" y="-21608"/>
            <a:ext cx="13462203" cy="3682675"/>
          </a:xfrm>
          <a:prstGeom prst="rect">
            <a:avLst/>
          </a:prstGeom>
        </p:spPr>
        <p:txBody>
          <a:bodyPr lIns="0" tIns="0" rIns="0" bIns="0" rtlCol="0" anchor="t">
            <a:spAutoFit/>
          </a:bodyPr>
          <a:lstStyle/>
          <a:p>
            <a:pPr algn="ctr">
              <a:lnSpc>
                <a:spcPts val="7279"/>
              </a:lnSpc>
            </a:pPr>
            <a:r>
              <a:rPr lang="en-US" sz="5199" u="sng" dirty="0">
                <a:solidFill>
                  <a:srgbClr val="000000"/>
                </a:solidFill>
                <a:latin typeface="Canva Sans Bold"/>
              </a:rPr>
              <a:t>CT-216  PROJECT</a:t>
            </a:r>
          </a:p>
          <a:p>
            <a:pPr algn="ctr">
              <a:lnSpc>
                <a:spcPts val="7279"/>
              </a:lnSpc>
            </a:pPr>
            <a:r>
              <a:rPr lang="en-US" sz="5199" dirty="0">
                <a:solidFill>
                  <a:srgbClr val="000000"/>
                </a:solidFill>
                <a:latin typeface="Canva Sans Bold"/>
              </a:rPr>
              <a:t>Introduction to Communication Systems</a:t>
            </a:r>
          </a:p>
          <a:p>
            <a:pPr algn="ctr">
              <a:lnSpc>
                <a:spcPts val="7279"/>
              </a:lnSpc>
            </a:pPr>
            <a:r>
              <a:rPr lang="en-US" sz="5199" dirty="0">
                <a:solidFill>
                  <a:srgbClr val="000000"/>
                </a:solidFill>
                <a:latin typeface="Canva Sans"/>
              </a:rPr>
              <a:t>Prof. Yash Vasavada</a:t>
            </a:r>
          </a:p>
          <a:p>
            <a:pPr algn="ctr">
              <a:lnSpc>
                <a:spcPts val="7279"/>
              </a:lnSpc>
            </a:pPr>
            <a:r>
              <a:rPr lang="en-US" sz="5199" dirty="0">
                <a:solidFill>
                  <a:srgbClr val="000000"/>
                </a:solidFill>
                <a:latin typeface="Canva Sans"/>
              </a:rPr>
              <a:t>Mentor: Radhika Agrawal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091701" y="352138"/>
            <a:ext cx="10767299" cy="1009653"/>
          </a:xfrm>
          <a:prstGeom prst="rect">
            <a:avLst/>
          </a:prstGeom>
        </p:spPr>
        <p:txBody>
          <a:bodyPr wrap="square" lIns="0" tIns="0" rIns="0" bIns="0" rtlCol="0" anchor="t">
            <a:spAutoFit/>
          </a:bodyPr>
          <a:lstStyle/>
          <a:p>
            <a:pPr algn="ctr">
              <a:lnSpc>
                <a:spcPts val="8399"/>
              </a:lnSpc>
              <a:spcBef>
                <a:spcPct val="0"/>
              </a:spcBef>
            </a:pPr>
            <a:r>
              <a:rPr lang="en-US" sz="5999" spc="335" dirty="0">
                <a:solidFill>
                  <a:srgbClr val="000000"/>
                </a:solidFill>
                <a:latin typeface="Canva Sans Bold"/>
              </a:rPr>
              <a:t>Polar Transform General</a:t>
            </a:r>
          </a:p>
        </p:txBody>
      </p:sp>
      <p:sp>
        <p:nvSpPr>
          <p:cNvPr id="3" name="TextBox 3"/>
          <p:cNvSpPr txBox="1"/>
          <p:nvPr/>
        </p:nvSpPr>
        <p:spPr>
          <a:xfrm>
            <a:off x="2354213" y="3657229"/>
            <a:ext cx="1995687" cy="770199"/>
          </a:xfrm>
          <a:prstGeom prst="rect">
            <a:avLst/>
          </a:prstGeom>
        </p:spPr>
        <p:txBody>
          <a:bodyPr lIns="0" tIns="0" rIns="0" bIns="0" rtlCol="0" anchor="t">
            <a:spAutoFit/>
          </a:bodyPr>
          <a:lstStyle/>
          <a:p>
            <a:pPr algn="just">
              <a:lnSpc>
                <a:spcPts val="6373"/>
              </a:lnSpc>
              <a:spcBef>
                <a:spcPct val="0"/>
              </a:spcBef>
            </a:pPr>
            <a:r>
              <a:rPr lang="en-US" sz="4552" spc="227">
                <a:solidFill>
                  <a:srgbClr val="000000"/>
                </a:solidFill>
                <a:latin typeface="Canva Sans Bold"/>
              </a:rPr>
              <a:t>G₂ⁿ=</a:t>
            </a:r>
          </a:p>
        </p:txBody>
      </p:sp>
      <p:grpSp>
        <p:nvGrpSpPr>
          <p:cNvPr id="4" name="Group 4"/>
          <p:cNvGrpSpPr/>
          <p:nvPr/>
        </p:nvGrpSpPr>
        <p:grpSpPr>
          <a:xfrm>
            <a:off x="6666571" y="2895818"/>
            <a:ext cx="656954" cy="696552"/>
            <a:chOff x="0" y="0"/>
            <a:chExt cx="875939" cy="928735"/>
          </a:xfrm>
        </p:grpSpPr>
        <p:grpSp>
          <p:nvGrpSpPr>
            <p:cNvPr id="5" name="Group 5"/>
            <p:cNvGrpSpPr/>
            <p:nvPr/>
          </p:nvGrpSpPr>
          <p:grpSpPr>
            <a:xfrm>
              <a:off x="0" y="0"/>
              <a:ext cx="875939" cy="928735"/>
              <a:chOff x="0" y="0"/>
              <a:chExt cx="612575" cy="649497"/>
            </a:xfrm>
          </p:grpSpPr>
          <p:sp>
            <p:nvSpPr>
              <p:cNvPr id="6" name="Freeform 6"/>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E14902"/>
              </a:solidFill>
              <a:ln w="38100" cap="sq">
                <a:solidFill>
                  <a:srgbClr val="000000"/>
                </a:solidFill>
                <a:prstDash val="solid"/>
                <a:miter/>
              </a:ln>
            </p:spPr>
          </p:sp>
          <p:sp>
            <p:nvSpPr>
              <p:cNvPr id="7" name="TextBox 7"/>
              <p:cNvSpPr txBox="1"/>
              <p:nvPr/>
            </p:nvSpPr>
            <p:spPr>
              <a:xfrm>
                <a:off x="57429" y="32315"/>
                <a:ext cx="497717" cy="556292"/>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256375" y="-285750"/>
              <a:ext cx="555604" cy="1029122"/>
            </a:xfrm>
            <a:prstGeom prst="rect">
              <a:avLst/>
            </a:prstGeom>
          </p:spPr>
          <p:txBody>
            <a:bodyPr lIns="0" tIns="0" rIns="0" bIns="0" rtlCol="0" anchor="t">
              <a:spAutoFit/>
            </a:bodyPr>
            <a:lstStyle/>
            <a:p>
              <a:pPr algn="l">
                <a:lnSpc>
                  <a:spcPts val="7400"/>
                </a:lnSpc>
              </a:pPr>
              <a:r>
                <a:rPr lang="en-US" sz="3700">
                  <a:solidFill>
                    <a:srgbClr val="FFFFFE"/>
                  </a:solidFill>
                  <a:latin typeface="Canva Sans"/>
                </a:rPr>
                <a:t>x</a:t>
              </a:r>
            </a:p>
          </p:txBody>
        </p:sp>
      </p:grpSp>
      <p:sp>
        <p:nvSpPr>
          <p:cNvPr id="9" name="TextBox 9"/>
          <p:cNvSpPr txBox="1"/>
          <p:nvPr/>
        </p:nvSpPr>
        <p:spPr>
          <a:xfrm>
            <a:off x="7323525" y="1931888"/>
            <a:ext cx="507726"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n</a:t>
            </a:r>
          </a:p>
        </p:txBody>
      </p:sp>
      <p:sp>
        <p:nvSpPr>
          <p:cNvPr id="10" name="TextBox 10"/>
          <p:cNvSpPr txBox="1"/>
          <p:nvPr/>
        </p:nvSpPr>
        <p:spPr>
          <a:xfrm>
            <a:off x="6421404" y="5264719"/>
            <a:ext cx="1409847" cy="639442"/>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NXN</a:t>
            </a:r>
          </a:p>
        </p:txBody>
      </p:sp>
      <p:sp>
        <p:nvSpPr>
          <p:cNvPr id="11" name="TextBox 11"/>
          <p:cNvSpPr txBox="1"/>
          <p:nvPr/>
        </p:nvSpPr>
        <p:spPr>
          <a:xfrm>
            <a:off x="706858" y="1713503"/>
            <a:ext cx="6738580" cy="481331"/>
          </a:xfrm>
          <a:prstGeom prst="rect">
            <a:avLst/>
          </a:prstGeom>
        </p:spPr>
        <p:txBody>
          <a:bodyPr wrap="square" lIns="0" tIns="0" rIns="0" bIns="0" rtlCol="0" anchor="t">
            <a:spAutoFit/>
          </a:bodyPr>
          <a:lstStyle/>
          <a:p>
            <a:pPr algn="ctr">
              <a:lnSpc>
                <a:spcPts val="3919"/>
              </a:lnSpc>
              <a:spcBef>
                <a:spcPct val="0"/>
              </a:spcBef>
            </a:pPr>
            <a:r>
              <a:rPr lang="en-US" sz="2799" b="1" spc="156" dirty="0">
                <a:solidFill>
                  <a:srgbClr val="000000"/>
                </a:solidFill>
                <a:latin typeface="Canva Sans"/>
              </a:rPr>
              <a:t>Finding G matrix for general N</a:t>
            </a:r>
          </a:p>
        </p:txBody>
      </p:sp>
      <p:grpSp>
        <p:nvGrpSpPr>
          <p:cNvPr id="12" name="Group 12"/>
          <p:cNvGrpSpPr/>
          <p:nvPr/>
        </p:nvGrpSpPr>
        <p:grpSpPr>
          <a:xfrm>
            <a:off x="747851" y="5904160"/>
            <a:ext cx="15403566" cy="4069037"/>
            <a:chOff x="0" y="0"/>
            <a:chExt cx="20538087" cy="5425382"/>
          </a:xfrm>
        </p:grpSpPr>
        <p:sp>
          <p:nvSpPr>
            <p:cNvPr id="13" name="TextBox 13"/>
            <p:cNvSpPr txBox="1"/>
            <p:nvPr/>
          </p:nvSpPr>
          <p:spPr>
            <a:xfrm>
              <a:off x="0" y="154216"/>
              <a:ext cx="2335165" cy="779564"/>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N=</a:t>
              </a:r>
            </a:p>
          </p:txBody>
        </p:sp>
        <p:sp>
          <p:nvSpPr>
            <p:cNvPr id="14" name="TextBox 14"/>
            <p:cNvSpPr txBox="1"/>
            <p:nvPr/>
          </p:nvSpPr>
          <p:spPr>
            <a:xfrm>
              <a:off x="1659186" y="154216"/>
              <a:ext cx="840846" cy="779564"/>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2</a:t>
              </a:r>
            </a:p>
          </p:txBody>
        </p:sp>
        <p:sp>
          <p:nvSpPr>
            <p:cNvPr id="15" name="TextBox 15"/>
            <p:cNvSpPr txBox="1"/>
            <p:nvPr/>
          </p:nvSpPr>
          <p:spPr>
            <a:xfrm>
              <a:off x="1952665" y="-219075"/>
              <a:ext cx="643653" cy="779564"/>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n</a:t>
              </a:r>
            </a:p>
          </p:txBody>
        </p:sp>
        <p:sp>
          <p:nvSpPr>
            <p:cNvPr id="16" name="TextBox 16"/>
            <p:cNvSpPr txBox="1"/>
            <p:nvPr/>
          </p:nvSpPr>
          <p:spPr>
            <a:xfrm>
              <a:off x="0" y="995628"/>
              <a:ext cx="10667124" cy="779564"/>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u⁽ᴺ⁾= uG</a:t>
              </a:r>
            </a:p>
          </p:txBody>
        </p:sp>
        <p:sp>
          <p:nvSpPr>
            <p:cNvPr id="17" name="TextBox 17"/>
            <p:cNvSpPr txBox="1"/>
            <p:nvPr/>
          </p:nvSpPr>
          <p:spPr>
            <a:xfrm>
              <a:off x="4215486" y="1422348"/>
              <a:ext cx="401320" cy="779564"/>
            </a:xfrm>
            <a:prstGeom prst="rect">
              <a:avLst/>
            </a:prstGeom>
          </p:spPr>
          <p:txBody>
            <a:bodyPr lIns="0" tIns="0" rIns="0" bIns="0" rtlCol="0" anchor="t">
              <a:spAutoFit/>
            </a:bodyPr>
            <a:lstStyle/>
            <a:p>
              <a:pPr algn="l">
                <a:lnSpc>
                  <a:spcPts val="5600"/>
                </a:lnSpc>
              </a:pPr>
              <a:endParaRPr/>
            </a:p>
          </p:txBody>
        </p:sp>
        <p:sp>
          <p:nvSpPr>
            <p:cNvPr id="18" name="TextBox 18"/>
            <p:cNvSpPr txBox="1"/>
            <p:nvPr/>
          </p:nvSpPr>
          <p:spPr>
            <a:xfrm>
              <a:off x="2861689" y="1491768"/>
              <a:ext cx="309457" cy="515621"/>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rPr>
                <a:t>N</a:t>
              </a:r>
            </a:p>
          </p:txBody>
        </p:sp>
        <p:sp>
          <p:nvSpPr>
            <p:cNvPr id="19" name="TextBox 19"/>
            <p:cNvSpPr txBox="1"/>
            <p:nvPr/>
          </p:nvSpPr>
          <p:spPr>
            <a:xfrm>
              <a:off x="0" y="1835939"/>
              <a:ext cx="20538087" cy="3589444"/>
            </a:xfrm>
            <a:prstGeom prst="rect">
              <a:avLst/>
            </a:prstGeom>
          </p:spPr>
          <p:txBody>
            <a:bodyPr lIns="0" tIns="0" rIns="0" bIns="0" rtlCol="0" anchor="t">
              <a:spAutoFit/>
            </a:bodyPr>
            <a:lstStyle/>
            <a:p>
              <a:pPr marL="604519" lvl="1" indent="-302260">
                <a:lnSpc>
                  <a:spcPts val="5599"/>
                </a:lnSpc>
                <a:buFont typeface="Arial"/>
                <a:buChar char="•"/>
              </a:pPr>
              <a:r>
                <a:rPr lang="en-US" sz="2799" spc="156">
                  <a:solidFill>
                    <a:srgbClr val="000000"/>
                  </a:solidFill>
                  <a:latin typeface="Canva Sans"/>
                </a:rPr>
                <a:t>Binary Tree Representation</a:t>
              </a:r>
            </a:p>
            <a:p>
              <a:pPr marL="1209039" lvl="2" indent="-403013">
                <a:lnSpc>
                  <a:spcPts val="5599"/>
                </a:lnSpc>
                <a:buFont typeface="Arial"/>
                <a:buChar char="⚬"/>
              </a:pPr>
              <a:r>
                <a:rPr lang="en-US" sz="2799" spc="156">
                  <a:solidFill>
                    <a:srgbClr val="000000"/>
                  </a:solidFill>
                  <a:latin typeface="Canva Sans"/>
                </a:rPr>
                <a:t>depth=n</a:t>
              </a:r>
            </a:p>
            <a:p>
              <a:pPr marL="1209039" lvl="2" indent="-403013" algn="l">
                <a:lnSpc>
                  <a:spcPts val="5599"/>
                </a:lnSpc>
                <a:buFont typeface="Arial"/>
                <a:buChar char="⚬"/>
              </a:pPr>
              <a:r>
                <a:rPr lang="en-US" sz="2799" spc="156">
                  <a:solidFill>
                    <a:srgbClr val="000000"/>
                  </a:solidFill>
                  <a:latin typeface="Canva Sans"/>
                </a:rPr>
                <a:t>u (message bits at the leaf nodes and u⁽ᴺ⁾ encoded messsage bits at the top</a:t>
              </a:r>
            </a:p>
          </p:txBody>
        </p:sp>
      </p:grpSp>
      <p:grpSp>
        <p:nvGrpSpPr>
          <p:cNvPr id="20" name="Group 20"/>
          <p:cNvGrpSpPr/>
          <p:nvPr/>
        </p:nvGrpSpPr>
        <p:grpSpPr>
          <a:xfrm>
            <a:off x="3918746" y="3299303"/>
            <a:ext cx="2454688" cy="2184491"/>
            <a:chOff x="0" y="0"/>
            <a:chExt cx="3272917" cy="2912654"/>
          </a:xfrm>
        </p:grpSpPr>
        <p:grpSp>
          <p:nvGrpSpPr>
            <p:cNvPr id="21" name="Group 21"/>
            <p:cNvGrpSpPr/>
            <p:nvPr/>
          </p:nvGrpSpPr>
          <p:grpSpPr>
            <a:xfrm>
              <a:off x="0" y="0"/>
              <a:ext cx="3272917" cy="2912654"/>
              <a:chOff x="0" y="0"/>
              <a:chExt cx="646502" cy="575339"/>
            </a:xfrm>
          </p:grpSpPr>
          <p:sp>
            <p:nvSpPr>
              <p:cNvPr id="22" name="Freeform 22"/>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23" name="TextBox 23"/>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24" name="TextBox 24"/>
            <p:cNvSpPr txBox="1"/>
            <p:nvPr/>
          </p:nvSpPr>
          <p:spPr>
            <a:xfrm>
              <a:off x="864691" y="172190"/>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5" name="TextBox 25"/>
            <p:cNvSpPr txBox="1"/>
            <p:nvPr/>
          </p:nvSpPr>
          <p:spPr>
            <a:xfrm>
              <a:off x="2147793" y="172190"/>
              <a:ext cx="472122"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26" name="TextBox 26"/>
            <p:cNvSpPr txBox="1"/>
            <p:nvPr/>
          </p:nvSpPr>
          <p:spPr>
            <a:xfrm>
              <a:off x="864691" y="1624481"/>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7" name="TextBox 27"/>
            <p:cNvSpPr txBox="1"/>
            <p:nvPr/>
          </p:nvSpPr>
          <p:spPr>
            <a:xfrm>
              <a:off x="2265585" y="1595857"/>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grpSp>
        <p:nvGrpSpPr>
          <p:cNvPr id="28" name="Group 28"/>
          <p:cNvGrpSpPr/>
          <p:nvPr/>
        </p:nvGrpSpPr>
        <p:grpSpPr>
          <a:xfrm>
            <a:off x="17043558" y="78126"/>
            <a:ext cx="992463" cy="99246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5</a:t>
              </a:r>
            </a:p>
          </p:txBody>
        </p:sp>
      </p:grpSp>
      <p:grpSp>
        <p:nvGrpSpPr>
          <p:cNvPr id="31" name="Group 31"/>
          <p:cNvGrpSpPr/>
          <p:nvPr/>
        </p:nvGrpSpPr>
        <p:grpSpPr>
          <a:xfrm>
            <a:off x="11771613" y="-9632634"/>
            <a:ext cx="10994424" cy="21071997"/>
            <a:chOff x="0" y="0"/>
            <a:chExt cx="14659232" cy="28095995"/>
          </a:xfrm>
        </p:grpSpPr>
        <p:grpSp>
          <p:nvGrpSpPr>
            <p:cNvPr id="32" name="Group 32"/>
            <p:cNvGrpSpPr/>
            <p:nvPr/>
          </p:nvGrpSpPr>
          <p:grpSpPr>
            <a:xfrm>
              <a:off x="6163746" y="20016736"/>
              <a:ext cx="8079259" cy="807925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36" name="Group 36"/>
            <p:cNvGrpSpPr/>
            <p:nvPr/>
          </p:nvGrpSpPr>
          <p:grpSpPr>
            <a:xfrm>
              <a:off x="0" y="0"/>
              <a:ext cx="14659232" cy="1465923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826" y="4429832"/>
            <a:ext cx="1815861" cy="1615982"/>
            <a:chOff x="0" y="0"/>
            <a:chExt cx="646502" cy="575339"/>
          </a:xfrm>
        </p:grpSpPr>
        <p:sp>
          <p:nvSpPr>
            <p:cNvPr id="3" name="Freeform 3"/>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 name="TextBox 4"/>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5" name="TextBox 5"/>
          <p:cNvSpPr txBox="1"/>
          <p:nvPr/>
        </p:nvSpPr>
        <p:spPr>
          <a:xfrm>
            <a:off x="1822814" y="4858244"/>
            <a:ext cx="1476314" cy="595185"/>
          </a:xfrm>
          <a:prstGeom prst="rect">
            <a:avLst/>
          </a:prstGeom>
        </p:spPr>
        <p:txBody>
          <a:bodyPr lIns="0" tIns="0" rIns="0" bIns="0" rtlCol="0" anchor="t">
            <a:spAutoFit/>
          </a:bodyPr>
          <a:lstStyle/>
          <a:p>
            <a:pPr algn="just">
              <a:lnSpc>
                <a:spcPts val="4994"/>
              </a:lnSpc>
              <a:spcBef>
                <a:spcPct val="0"/>
              </a:spcBef>
            </a:pPr>
            <a:r>
              <a:rPr lang="en-US" sz="3567" spc="199">
                <a:solidFill>
                  <a:srgbClr val="000000"/>
                </a:solidFill>
                <a:latin typeface="Canva Sans"/>
              </a:rPr>
              <a:t>G₄=</a:t>
            </a:r>
          </a:p>
        </p:txBody>
      </p:sp>
      <p:sp>
        <p:nvSpPr>
          <p:cNvPr id="6" name="TextBox 6"/>
          <p:cNvSpPr txBox="1"/>
          <p:nvPr/>
        </p:nvSpPr>
        <p:spPr>
          <a:xfrm>
            <a:off x="3401569" y="4510492"/>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7" name="TextBox 7"/>
          <p:cNvSpPr txBox="1"/>
          <p:nvPr/>
        </p:nvSpPr>
        <p:spPr>
          <a:xfrm>
            <a:off x="4113452" y="4510492"/>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8" name="TextBox 8"/>
          <p:cNvSpPr txBox="1"/>
          <p:nvPr/>
        </p:nvSpPr>
        <p:spPr>
          <a:xfrm>
            <a:off x="3401569" y="531624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9" name="TextBox 9"/>
          <p:cNvSpPr txBox="1"/>
          <p:nvPr/>
        </p:nvSpPr>
        <p:spPr>
          <a:xfrm>
            <a:off x="4178805" y="530036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10" name="Group 10"/>
          <p:cNvGrpSpPr/>
          <p:nvPr/>
        </p:nvGrpSpPr>
        <p:grpSpPr>
          <a:xfrm>
            <a:off x="4727569" y="4151515"/>
            <a:ext cx="485983" cy="515276"/>
            <a:chOff x="0" y="0"/>
            <a:chExt cx="612575" cy="649497"/>
          </a:xfrm>
        </p:grpSpPr>
        <p:sp>
          <p:nvSpPr>
            <p:cNvPr id="11" name="Freeform 11"/>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C5C4C1"/>
            </a:solidFill>
            <a:ln w="38100" cap="sq">
              <a:solidFill>
                <a:srgbClr val="000000"/>
              </a:solidFill>
              <a:prstDash val="solid"/>
              <a:miter/>
            </a:ln>
          </p:spPr>
        </p:sp>
        <p:sp>
          <p:nvSpPr>
            <p:cNvPr id="12" name="TextBox 12"/>
            <p:cNvSpPr txBox="1"/>
            <p:nvPr/>
          </p:nvSpPr>
          <p:spPr>
            <a:xfrm>
              <a:off x="57429" y="32315"/>
              <a:ext cx="497717" cy="556292"/>
            </a:xfrm>
            <a:prstGeom prst="rect">
              <a:avLst/>
            </a:prstGeom>
          </p:spPr>
          <p:txBody>
            <a:bodyPr lIns="37579" tIns="37579" rIns="37579" bIns="37579" rtlCol="0" anchor="ctr"/>
            <a:lstStyle/>
            <a:p>
              <a:pPr algn="ctr">
                <a:lnSpc>
                  <a:spcPts val="2380"/>
                </a:lnSpc>
              </a:pPr>
              <a:endParaRPr/>
            </a:p>
          </p:txBody>
        </p:sp>
      </p:grpSp>
      <p:sp>
        <p:nvSpPr>
          <p:cNvPr id="13" name="TextBox 13"/>
          <p:cNvSpPr txBox="1"/>
          <p:nvPr/>
        </p:nvSpPr>
        <p:spPr>
          <a:xfrm>
            <a:off x="4838856" y="3860853"/>
            <a:ext cx="308257" cy="796273"/>
          </a:xfrm>
          <a:prstGeom prst="rect">
            <a:avLst/>
          </a:prstGeom>
        </p:spPr>
        <p:txBody>
          <a:bodyPr lIns="0" tIns="0" rIns="0" bIns="0" rtlCol="0" anchor="t">
            <a:spAutoFit/>
          </a:bodyPr>
          <a:lstStyle/>
          <a:p>
            <a:pPr algn="l">
              <a:lnSpc>
                <a:spcPts val="7012"/>
              </a:lnSpc>
            </a:pPr>
            <a:r>
              <a:rPr lang="en-US" sz="3506">
                <a:solidFill>
                  <a:srgbClr val="000000"/>
                </a:solidFill>
                <a:latin typeface="Canva Sans"/>
              </a:rPr>
              <a:t>x</a:t>
            </a:r>
          </a:p>
        </p:txBody>
      </p:sp>
      <p:sp>
        <p:nvSpPr>
          <p:cNvPr id="14" name="TextBox 14"/>
          <p:cNvSpPr txBox="1"/>
          <p:nvPr/>
        </p:nvSpPr>
        <p:spPr>
          <a:xfrm>
            <a:off x="5223670" y="3705644"/>
            <a:ext cx="375591" cy="703508"/>
          </a:xfrm>
          <a:prstGeom prst="rect">
            <a:avLst/>
          </a:prstGeom>
        </p:spPr>
        <p:txBody>
          <a:bodyPr lIns="0" tIns="0" rIns="0" bIns="0" rtlCol="0" anchor="t">
            <a:spAutoFit/>
          </a:bodyPr>
          <a:lstStyle/>
          <a:p>
            <a:pPr algn="l">
              <a:lnSpc>
                <a:spcPts val="6213"/>
              </a:lnSpc>
            </a:pPr>
            <a:r>
              <a:rPr lang="en-US" sz="3106">
                <a:solidFill>
                  <a:srgbClr val="000000"/>
                </a:solidFill>
                <a:latin typeface="Canva Sans"/>
              </a:rPr>
              <a:t>2</a:t>
            </a:r>
          </a:p>
        </p:txBody>
      </p:sp>
      <p:sp>
        <p:nvSpPr>
          <p:cNvPr id="15" name="TextBox 15"/>
          <p:cNvSpPr txBox="1"/>
          <p:nvPr/>
        </p:nvSpPr>
        <p:spPr>
          <a:xfrm>
            <a:off x="4970560" y="5532983"/>
            <a:ext cx="1042938" cy="703508"/>
          </a:xfrm>
          <a:prstGeom prst="rect">
            <a:avLst/>
          </a:prstGeom>
        </p:spPr>
        <p:txBody>
          <a:bodyPr lIns="0" tIns="0" rIns="0" bIns="0" rtlCol="0" anchor="t">
            <a:spAutoFit/>
          </a:bodyPr>
          <a:lstStyle/>
          <a:p>
            <a:pPr algn="l">
              <a:lnSpc>
                <a:spcPts val="6213"/>
              </a:lnSpc>
            </a:pPr>
            <a:r>
              <a:rPr lang="en-US" sz="3106">
                <a:solidFill>
                  <a:srgbClr val="000000"/>
                </a:solidFill>
                <a:latin typeface="Canva Sans"/>
              </a:rPr>
              <a:t>4X4</a:t>
            </a:r>
          </a:p>
        </p:txBody>
      </p:sp>
      <p:sp>
        <p:nvSpPr>
          <p:cNvPr id="16" name="Freeform 16"/>
          <p:cNvSpPr/>
          <p:nvPr/>
        </p:nvSpPr>
        <p:spPr>
          <a:xfrm>
            <a:off x="5719879" y="5034849"/>
            <a:ext cx="587238" cy="369426"/>
          </a:xfrm>
          <a:custGeom>
            <a:avLst/>
            <a:gdLst/>
            <a:ahLst/>
            <a:cxnLst/>
            <a:rect l="l" t="t" r="r" b="b"/>
            <a:pathLst>
              <a:path w="587238" h="369426">
                <a:moveTo>
                  <a:pt x="0" y="0"/>
                </a:moveTo>
                <a:lnTo>
                  <a:pt x="587238" y="0"/>
                </a:lnTo>
                <a:lnTo>
                  <a:pt x="587238" y="369426"/>
                </a:lnTo>
                <a:lnTo>
                  <a:pt x="0" y="369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6621252" y="4332653"/>
            <a:ext cx="1815861" cy="1615982"/>
            <a:chOff x="0" y="0"/>
            <a:chExt cx="646502" cy="575339"/>
          </a:xfrm>
        </p:grpSpPr>
        <p:sp>
          <p:nvSpPr>
            <p:cNvPr id="18" name="Freeform 18"/>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19" name="TextBox 19"/>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20" name="TextBox 20"/>
          <p:cNvSpPr txBox="1"/>
          <p:nvPr/>
        </p:nvSpPr>
        <p:spPr>
          <a:xfrm>
            <a:off x="7100995" y="441331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1" name="TextBox 21"/>
          <p:cNvSpPr txBox="1"/>
          <p:nvPr/>
        </p:nvSpPr>
        <p:spPr>
          <a:xfrm>
            <a:off x="7812878" y="4413314"/>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22" name="TextBox 22"/>
          <p:cNvSpPr txBox="1"/>
          <p:nvPr/>
        </p:nvSpPr>
        <p:spPr>
          <a:xfrm>
            <a:off x="7100995" y="5219065"/>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3" name="TextBox 23"/>
          <p:cNvSpPr txBox="1"/>
          <p:nvPr/>
        </p:nvSpPr>
        <p:spPr>
          <a:xfrm>
            <a:off x="7878231" y="520318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24" name="Group 24"/>
          <p:cNvGrpSpPr/>
          <p:nvPr/>
        </p:nvGrpSpPr>
        <p:grpSpPr>
          <a:xfrm>
            <a:off x="8499213" y="4872900"/>
            <a:ext cx="583527" cy="525383"/>
            <a:chOff x="0" y="0"/>
            <a:chExt cx="735527" cy="662237"/>
          </a:xfrm>
        </p:grpSpPr>
        <p:sp>
          <p:nvSpPr>
            <p:cNvPr id="25" name="Freeform 25"/>
            <p:cNvSpPr/>
            <p:nvPr/>
          </p:nvSpPr>
          <p:spPr>
            <a:xfrm>
              <a:off x="0" y="0"/>
              <a:ext cx="735527" cy="662237"/>
            </a:xfrm>
            <a:custGeom>
              <a:avLst/>
              <a:gdLst/>
              <a:ahLst/>
              <a:cxnLst/>
              <a:rect l="l" t="t" r="r" b="b"/>
              <a:pathLst>
                <a:path w="735527" h="662237">
                  <a:moveTo>
                    <a:pt x="367763" y="0"/>
                  </a:moveTo>
                  <a:cubicBezTo>
                    <a:pt x="164653" y="0"/>
                    <a:pt x="0" y="148247"/>
                    <a:pt x="0" y="331119"/>
                  </a:cubicBezTo>
                  <a:cubicBezTo>
                    <a:pt x="0" y="513990"/>
                    <a:pt x="164653" y="662237"/>
                    <a:pt x="367763" y="662237"/>
                  </a:cubicBezTo>
                  <a:cubicBezTo>
                    <a:pt x="570873" y="662237"/>
                    <a:pt x="735527" y="513990"/>
                    <a:pt x="735527" y="331119"/>
                  </a:cubicBezTo>
                  <a:cubicBezTo>
                    <a:pt x="735527" y="148247"/>
                    <a:pt x="570873" y="0"/>
                    <a:pt x="367763" y="0"/>
                  </a:cubicBezTo>
                  <a:close/>
                </a:path>
              </a:pathLst>
            </a:custGeom>
            <a:solidFill>
              <a:srgbClr val="C5C4C1"/>
            </a:solidFill>
            <a:ln w="38100" cap="sq">
              <a:solidFill>
                <a:srgbClr val="000000"/>
              </a:solidFill>
              <a:prstDash val="solid"/>
              <a:miter/>
            </a:ln>
          </p:spPr>
        </p:sp>
        <p:sp>
          <p:nvSpPr>
            <p:cNvPr id="26" name="TextBox 26"/>
            <p:cNvSpPr txBox="1"/>
            <p:nvPr/>
          </p:nvSpPr>
          <p:spPr>
            <a:xfrm>
              <a:off x="68956" y="33510"/>
              <a:ext cx="597615" cy="566643"/>
            </a:xfrm>
            <a:prstGeom prst="rect">
              <a:avLst/>
            </a:prstGeom>
          </p:spPr>
          <p:txBody>
            <a:bodyPr lIns="37579" tIns="37579" rIns="37579" bIns="37579" rtlCol="0" anchor="ctr"/>
            <a:lstStyle/>
            <a:p>
              <a:pPr algn="ctr">
                <a:lnSpc>
                  <a:spcPts val="2380"/>
                </a:lnSpc>
              </a:pPr>
              <a:endParaRPr/>
            </a:p>
          </p:txBody>
        </p:sp>
      </p:grpSp>
      <p:sp>
        <p:nvSpPr>
          <p:cNvPr id="27" name="TextBox 27"/>
          <p:cNvSpPr txBox="1"/>
          <p:nvPr/>
        </p:nvSpPr>
        <p:spPr>
          <a:xfrm>
            <a:off x="8668323" y="4560440"/>
            <a:ext cx="308257" cy="796273"/>
          </a:xfrm>
          <a:prstGeom prst="rect">
            <a:avLst/>
          </a:prstGeom>
        </p:spPr>
        <p:txBody>
          <a:bodyPr lIns="0" tIns="0" rIns="0" bIns="0" rtlCol="0" anchor="t">
            <a:spAutoFit/>
          </a:bodyPr>
          <a:lstStyle/>
          <a:p>
            <a:pPr algn="l">
              <a:lnSpc>
                <a:spcPts val="7012"/>
              </a:lnSpc>
            </a:pPr>
            <a:r>
              <a:rPr lang="en-US" sz="3506">
                <a:solidFill>
                  <a:srgbClr val="000000"/>
                </a:solidFill>
                <a:latin typeface="Canva Sans"/>
              </a:rPr>
              <a:t>x</a:t>
            </a:r>
          </a:p>
        </p:txBody>
      </p:sp>
      <p:sp>
        <p:nvSpPr>
          <p:cNvPr id="28" name="TextBox 28"/>
          <p:cNvSpPr txBox="1"/>
          <p:nvPr/>
        </p:nvSpPr>
        <p:spPr>
          <a:xfrm>
            <a:off x="9657576" y="438420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9" name="TextBox 29"/>
          <p:cNvSpPr txBox="1"/>
          <p:nvPr/>
        </p:nvSpPr>
        <p:spPr>
          <a:xfrm>
            <a:off x="9657576" y="5189955"/>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30" name="TextBox 30"/>
          <p:cNvSpPr txBox="1"/>
          <p:nvPr/>
        </p:nvSpPr>
        <p:spPr>
          <a:xfrm>
            <a:off x="1028700" y="1289937"/>
            <a:ext cx="6193793" cy="712470"/>
          </a:xfrm>
          <a:prstGeom prst="rect">
            <a:avLst/>
          </a:prstGeom>
        </p:spPr>
        <p:txBody>
          <a:bodyPr lIns="0" tIns="0" rIns="0" bIns="0" rtlCol="0" anchor="t">
            <a:spAutoFit/>
          </a:bodyPr>
          <a:lstStyle/>
          <a:p>
            <a:pPr algn="ctr">
              <a:lnSpc>
                <a:spcPts val="5880"/>
              </a:lnSpc>
              <a:spcBef>
                <a:spcPct val="0"/>
              </a:spcBef>
            </a:pPr>
            <a:r>
              <a:rPr lang="en-US" sz="4200" u="sng" spc="210">
                <a:solidFill>
                  <a:srgbClr val="191919"/>
                </a:solidFill>
                <a:latin typeface="Canva Sans"/>
              </a:rPr>
              <a:t>Polar Transform G₄</a:t>
            </a:r>
          </a:p>
        </p:txBody>
      </p:sp>
      <p:sp>
        <p:nvSpPr>
          <p:cNvPr id="31" name="TextBox 31"/>
          <p:cNvSpPr txBox="1"/>
          <p:nvPr/>
        </p:nvSpPr>
        <p:spPr>
          <a:xfrm>
            <a:off x="1146941" y="2129539"/>
            <a:ext cx="8000343" cy="685797"/>
          </a:xfrm>
          <a:prstGeom prst="rect">
            <a:avLst/>
          </a:prstGeom>
        </p:spPr>
        <p:txBody>
          <a:bodyPr lIns="0" tIns="0" rIns="0" bIns="0" rtlCol="0" anchor="t">
            <a:spAutoFit/>
          </a:bodyPr>
          <a:lstStyle/>
          <a:p>
            <a:pPr marL="647706" lvl="1" indent="-323853" algn="l">
              <a:lnSpc>
                <a:spcPts val="6000"/>
              </a:lnSpc>
              <a:buFont typeface="Arial"/>
              <a:buChar char="•"/>
            </a:pPr>
            <a:r>
              <a:rPr lang="en-US" sz="3000" spc="150">
                <a:solidFill>
                  <a:srgbClr val="000000"/>
                </a:solidFill>
                <a:latin typeface="Canva Sans Bold"/>
              </a:rPr>
              <a:t>N=4</a:t>
            </a:r>
          </a:p>
        </p:txBody>
      </p:sp>
      <p:sp>
        <p:nvSpPr>
          <p:cNvPr id="32" name="TextBox 32"/>
          <p:cNvSpPr txBox="1"/>
          <p:nvPr/>
        </p:nvSpPr>
        <p:spPr>
          <a:xfrm>
            <a:off x="1146941" y="3130542"/>
            <a:ext cx="8000343" cy="685797"/>
          </a:xfrm>
          <a:prstGeom prst="rect">
            <a:avLst/>
          </a:prstGeom>
        </p:spPr>
        <p:txBody>
          <a:bodyPr lIns="0" tIns="0" rIns="0" bIns="0" rtlCol="0" anchor="t">
            <a:spAutoFit/>
          </a:bodyPr>
          <a:lstStyle/>
          <a:p>
            <a:pPr marL="647706" lvl="1" indent="-323853" algn="l">
              <a:lnSpc>
                <a:spcPts val="6000"/>
              </a:lnSpc>
              <a:buFont typeface="Arial"/>
              <a:buChar char="•"/>
            </a:pPr>
            <a:r>
              <a:rPr lang="en-US" sz="3000" spc="150">
                <a:solidFill>
                  <a:srgbClr val="000000"/>
                </a:solidFill>
                <a:latin typeface="Canva Sans Bold"/>
              </a:rPr>
              <a:t>n=log₂(4)=2</a:t>
            </a:r>
          </a:p>
        </p:txBody>
      </p:sp>
      <p:grpSp>
        <p:nvGrpSpPr>
          <p:cNvPr id="33" name="Group 33"/>
          <p:cNvGrpSpPr/>
          <p:nvPr/>
        </p:nvGrpSpPr>
        <p:grpSpPr>
          <a:xfrm>
            <a:off x="15945822" y="6228578"/>
            <a:ext cx="6059445" cy="605944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rot="1196424">
            <a:off x="15292287" y="6858219"/>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37" name="TextBox 37"/>
          <p:cNvSpPr txBox="1"/>
          <p:nvPr/>
        </p:nvSpPr>
        <p:spPr>
          <a:xfrm>
            <a:off x="1254194" y="6912766"/>
            <a:ext cx="9964995" cy="639441"/>
          </a:xfrm>
          <a:prstGeom prst="rect">
            <a:avLst/>
          </a:prstGeom>
        </p:spPr>
        <p:txBody>
          <a:bodyPr lIns="0" tIns="0" rIns="0" bIns="0" rtlCol="0" anchor="t">
            <a:spAutoFit/>
          </a:bodyPr>
          <a:lstStyle/>
          <a:p>
            <a:pPr marL="604528" lvl="1" indent="-302264" algn="l">
              <a:lnSpc>
                <a:spcPts val="5600"/>
              </a:lnSpc>
              <a:buFont typeface="Arial"/>
              <a:buChar char="•"/>
            </a:pPr>
            <a:r>
              <a:rPr lang="en-US" sz="2800">
                <a:solidFill>
                  <a:srgbClr val="000000"/>
                </a:solidFill>
                <a:latin typeface="Canva Sans"/>
              </a:rPr>
              <a:t>u⁽ᴺ⁾= uG  = [u1+u2+u3+u4   u2+u4   u3+u4   u4]</a:t>
            </a:r>
          </a:p>
        </p:txBody>
      </p:sp>
      <p:sp>
        <p:nvSpPr>
          <p:cNvPr id="38" name="TextBox 38"/>
          <p:cNvSpPr txBox="1"/>
          <p:nvPr/>
        </p:nvSpPr>
        <p:spPr>
          <a:xfrm>
            <a:off x="3196689" y="7236846"/>
            <a:ext cx="204880" cy="468799"/>
          </a:xfrm>
          <a:prstGeom prst="rect">
            <a:avLst/>
          </a:prstGeom>
        </p:spPr>
        <p:txBody>
          <a:bodyPr lIns="0" tIns="0" rIns="0" bIns="0" rtlCol="0" anchor="t">
            <a:spAutoFit/>
          </a:bodyPr>
          <a:lstStyle/>
          <a:p>
            <a:pPr algn="l">
              <a:lnSpc>
                <a:spcPts val="4084"/>
              </a:lnSpc>
            </a:pPr>
            <a:r>
              <a:rPr lang="en-US" sz="2042">
                <a:solidFill>
                  <a:srgbClr val="000000"/>
                </a:solidFill>
                <a:latin typeface="Canva Sans"/>
              </a:rPr>
              <a:t>N</a:t>
            </a:r>
          </a:p>
        </p:txBody>
      </p:sp>
      <p:grpSp>
        <p:nvGrpSpPr>
          <p:cNvPr id="39" name="Group 39"/>
          <p:cNvGrpSpPr/>
          <p:nvPr/>
        </p:nvGrpSpPr>
        <p:grpSpPr>
          <a:xfrm>
            <a:off x="9177833" y="4303543"/>
            <a:ext cx="1815861" cy="1615982"/>
            <a:chOff x="0" y="0"/>
            <a:chExt cx="646502" cy="575339"/>
          </a:xfrm>
        </p:grpSpPr>
        <p:sp>
          <p:nvSpPr>
            <p:cNvPr id="40" name="Freeform 40"/>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1" name="TextBox 41"/>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42" name="TextBox 42"/>
          <p:cNvSpPr txBox="1"/>
          <p:nvPr/>
        </p:nvSpPr>
        <p:spPr>
          <a:xfrm>
            <a:off x="10369460" y="4384203"/>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43" name="TextBox 43"/>
          <p:cNvSpPr txBox="1"/>
          <p:nvPr/>
        </p:nvSpPr>
        <p:spPr>
          <a:xfrm>
            <a:off x="10434813" y="5213412"/>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44" name="Group 44"/>
          <p:cNvGrpSpPr/>
          <p:nvPr/>
        </p:nvGrpSpPr>
        <p:grpSpPr>
          <a:xfrm>
            <a:off x="12138815" y="4455893"/>
            <a:ext cx="2454688" cy="2184491"/>
            <a:chOff x="0" y="0"/>
            <a:chExt cx="646502" cy="575339"/>
          </a:xfrm>
        </p:grpSpPr>
        <p:sp>
          <p:nvSpPr>
            <p:cNvPr id="45" name="Freeform 45"/>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6" name="TextBox 46"/>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47" name="TextBox 47"/>
          <p:cNvSpPr txBox="1"/>
          <p:nvPr/>
        </p:nvSpPr>
        <p:spPr>
          <a:xfrm>
            <a:off x="12787334" y="456598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48" name="TextBox 48"/>
          <p:cNvSpPr txBox="1"/>
          <p:nvPr/>
        </p:nvSpPr>
        <p:spPr>
          <a:xfrm>
            <a:off x="13749660" y="456598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49" name="TextBox 49"/>
          <p:cNvSpPr txBox="1"/>
          <p:nvPr/>
        </p:nvSpPr>
        <p:spPr>
          <a:xfrm>
            <a:off x="12787334" y="5655204"/>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0" name="TextBox 50"/>
          <p:cNvSpPr txBox="1"/>
          <p:nvPr/>
        </p:nvSpPr>
        <p:spPr>
          <a:xfrm>
            <a:off x="13838004" y="5633736"/>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51" name="Group 51"/>
          <p:cNvGrpSpPr/>
          <p:nvPr/>
        </p:nvGrpSpPr>
        <p:grpSpPr>
          <a:xfrm>
            <a:off x="12138815" y="2274244"/>
            <a:ext cx="2454688" cy="2184491"/>
            <a:chOff x="0" y="0"/>
            <a:chExt cx="646502" cy="575339"/>
          </a:xfrm>
        </p:grpSpPr>
        <p:sp>
          <p:nvSpPr>
            <p:cNvPr id="52" name="Freeform 52"/>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53" name="TextBox 53"/>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54" name="TextBox 54"/>
          <p:cNvSpPr txBox="1"/>
          <p:nvPr/>
        </p:nvSpPr>
        <p:spPr>
          <a:xfrm>
            <a:off x="12787334" y="2384337"/>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5" name="TextBox 55"/>
          <p:cNvSpPr txBox="1"/>
          <p:nvPr/>
        </p:nvSpPr>
        <p:spPr>
          <a:xfrm>
            <a:off x="13749660" y="2384337"/>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56" name="TextBox 56"/>
          <p:cNvSpPr txBox="1"/>
          <p:nvPr/>
        </p:nvSpPr>
        <p:spPr>
          <a:xfrm>
            <a:off x="12787334" y="347355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7" name="TextBox 57"/>
          <p:cNvSpPr txBox="1"/>
          <p:nvPr/>
        </p:nvSpPr>
        <p:spPr>
          <a:xfrm>
            <a:off x="13838004" y="3452087"/>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58" name="Group 58"/>
          <p:cNvGrpSpPr/>
          <p:nvPr/>
        </p:nvGrpSpPr>
        <p:grpSpPr>
          <a:xfrm>
            <a:off x="14593503" y="4455893"/>
            <a:ext cx="2454688" cy="2184491"/>
            <a:chOff x="0" y="0"/>
            <a:chExt cx="646502" cy="575339"/>
          </a:xfrm>
        </p:grpSpPr>
        <p:sp>
          <p:nvSpPr>
            <p:cNvPr id="59" name="Freeform 59"/>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60" name="TextBox 60"/>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61" name="TextBox 61"/>
          <p:cNvSpPr txBox="1"/>
          <p:nvPr/>
        </p:nvSpPr>
        <p:spPr>
          <a:xfrm>
            <a:off x="15242021" y="456598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62" name="TextBox 62"/>
          <p:cNvSpPr txBox="1"/>
          <p:nvPr/>
        </p:nvSpPr>
        <p:spPr>
          <a:xfrm>
            <a:off x="16204348" y="456598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63" name="TextBox 63"/>
          <p:cNvSpPr txBox="1"/>
          <p:nvPr/>
        </p:nvSpPr>
        <p:spPr>
          <a:xfrm>
            <a:off x="15242021" y="5655204"/>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64" name="TextBox 64"/>
          <p:cNvSpPr txBox="1"/>
          <p:nvPr/>
        </p:nvSpPr>
        <p:spPr>
          <a:xfrm>
            <a:off x="16292692" y="5633736"/>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65" name="Group 65"/>
          <p:cNvGrpSpPr/>
          <p:nvPr/>
        </p:nvGrpSpPr>
        <p:grpSpPr>
          <a:xfrm>
            <a:off x="14593503" y="2271402"/>
            <a:ext cx="2454688" cy="2184491"/>
            <a:chOff x="0" y="0"/>
            <a:chExt cx="646502" cy="575339"/>
          </a:xfrm>
        </p:grpSpPr>
        <p:sp>
          <p:nvSpPr>
            <p:cNvPr id="66" name="Freeform 66"/>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67" name="TextBox 67"/>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68" name="TextBox 68"/>
          <p:cNvSpPr txBox="1"/>
          <p:nvPr/>
        </p:nvSpPr>
        <p:spPr>
          <a:xfrm>
            <a:off x="15242021" y="238149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69" name="TextBox 69"/>
          <p:cNvSpPr txBox="1"/>
          <p:nvPr/>
        </p:nvSpPr>
        <p:spPr>
          <a:xfrm>
            <a:off x="16204348" y="238149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0" name="TextBox 70"/>
          <p:cNvSpPr txBox="1"/>
          <p:nvPr/>
        </p:nvSpPr>
        <p:spPr>
          <a:xfrm>
            <a:off x="15242021" y="3470713"/>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1" name="TextBox 71"/>
          <p:cNvSpPr txBox="1"/>
          <p:nvPr/>
        </p:nvSpPr>
        <p:spPr>
          <a:xfrm>
            <a:off x="16292692" y="344924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2" name="Freeform 72"/>
          <p:cNvSpPr/>
          <p:nvPr/>
        </p:nvSpPr>
        <p:spPr>
          <a:xfrm>
            <a:off x="11222295" y="4814985"/>
            <a:ext cx="587238" cy="369426"/>
          </a:xfrm>
          <a:custGeom>
            <a:avLst/>
            <a:gdLst/>
            <a:ahLst/>
            <a:cxnLst/>
            <a:rect l="l" t="t" r="r" b="b"/>
            <a:pathLst>
              <a:path w="587238" h="369426">
                <a:moveTo>
                  <a:pt x="0" y="0"/>
                </a:moveTo>
                <a:lnTo>
                  <a:pt x="587238" y="0"/>
                </a:lnTo>
                <a:lnTo>
                  <a:pt x="587238" y="369426"/>
                </a:lnTo>
                <a:lnTo>
                  <a:pt x="0" y="369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3" name="TextBox 73"/>
          <p:cNvSpPr txBox="1"/>
          <p:nvPr/>
        </p:nvSpPr>
        <p:spPr>
          <a:xfrm>
            <a:off x="9647675" y="438420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74" name="TextBox 74"/>
          <p:cNvSpPr txBox="1"/>
          <p:nvPr/>
        </p:nvSpPr>
        <p:spPr>
          <a:xfrm>
            <a:off x="9713292" y="520318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75" name="Group 75"/>
          <p:cNvGrpSpPr/>
          <p:nvPr/>
        </p:nvGrpSpPr>
        <p:grpSpPr>
          <a:xfrm>
            <a:off x="17043558" y="78126"/>
            <a:ext cx="992463" cy="992463"/>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7" name="TextBox 7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6</a:t>
              </a:r>
            </a:p>
          </p:txBody>
        </p:sp>
      </p:grpSp>
      <p:grpSp>
        <p:nvGrpSpPr>
          <p:cNvPr id="78" name="Group 78"/>
          <p:cNvGrpSpPr/>
          <p:nvPr/>
        </p:nvGrpSpPr>
        <p:grpSpPr>
          <a:xfrm>
            <a:off x="11762088" y="-9632634"/>
            <a:ext cx="10994424" cy="10994424"/>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0" name="TextBox 8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14217" y="1160395"/>
            <a:ext cx="13284556" cy="1009653"/>
          </a:xfrm>
          <a:prstGeom prst="rect">
            <a:avLst/>
          </a:prstGeom>
        </p:spPr>
        <p:txBody>
          <a:bodyPr lIns="0" tIns="0" rIns="0" bIns="0" rtlCol="0" anchor="t">
            <a:spAutoFit/>
          </a:bodyPr>
          <a:lstStyle/>
          <a:p>
            <a:pPr algn="ctr">
              <a:lnSpc>
                <a:spcPts val="8399"/>
              </a:lnSpc>
              <a:spcBef>
                <a:spcPct val="0"/>
              </a:spcBef>
            </a:pPr>
            <a:r>
              <a:rPr lang="en-US" sz="5999" spc="299">
                <a:solidFill>
                  <a:srgbClr val="000000"/>
                </a:solidFill>
                <a:latin typeface="Canva Sans Bold"/>
              </a:rPr>
              <a:t>Binary Tree Representation G₄</a:t>
            </a:r>
          </a:p>
        </p:txBody>
      </p:sp>
      <p:grpSp>
        <p:nvGrpSpPr>
          <p:cNvPr id="4" name="Group 4"/>
          <p:cNvGrpSpPr/>
          <p:nvPr/>
        </p:nvGrpSpPr>
        <p:grpSpPr>
          <a:xfrm>
            <a:off x="5585867" y="2877151"/>
            <a:ext cx="8125485" cy="6531697"/>
            <a:chOff x="0" y="-57150"/>
            <a:chExt cx="10833980" cy="8708928"/>
          </a:xfrm>
        </p:grpSpPr>
        <p:grpSp>
          <p:nvGrpSpPr>
            <p:cNvPr id="5" name="Group 5"/>
            <p:cNvGrpSpPr/>
            <p:nvPr/>
          </p:nvGrpSpPr>
          <p:grpSpPr>
            <a:xfrm>
              <a:off x="387795" y="7722720"/>
              <a:ext cx="929058" cy="9290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8" name="Group 8"/>
            <p:cNvGrpSpPr/>
            <p:nvPr/>
          </p:nvGrpSpPr>
          <p:grpSpPr>
            <a:xfrm>
              <a:off x="3317480" y="7722720"/>
              <a:ext cx="929058" cy="9290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11" name="Group 11"/>
            <p:cNvGrpSpPr/>
            <p:nvPr/>
          </p:nvGrpSpPr>
          <p:grpSpPr>
            <a:xfrm>
              <a:off x="1874457" y="4895186"/>
              <a:ext cx="929058" cy="9290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4" name="AutoShape 14"/>
            <p:cNvSpPr/>
            <p:nvPr/>
          </p:nvSpPr>
          <p:spPr>
            <a:xfrm flipV="1">
              <a:off x="852324" y="5359715"/>
              <a:ext cx="1022133" cy="2363005"/>
            </a:xfrm>
            <a:prstGeom prst="line">
              <a:avLst/>
            </a:prstGeom>
            <a:ln w="38100" cap="flat">
              <a:solidFill>
                <a:srgbClr val="C5C4C1"/>
              </a:solidFill>
              <a:prstDash val="solid"/>
              <a:headEnd type="none" w="sm" len="sm"/>
              <a:tailEnd type="none" w="sm" len="sm"/>
            </a:ln>
          </p:spPr>
        </p:sp>
        <p:sp>
          <p:nvSpPr>
            <p:cNvPr id="15" name="AutoShape 15"/>
            <p:cNvSpPr/>
            <p:nvPr/>
          </p:nvSpPr>
          <p:spPr>
            <a:xfrm flipH="1" flipV="1">
              <a:off x="2803515" y="5359715"/>
              <a:ext cx="978493" cy="2363005"/>
            </a:xfrm>
            <a:prstGeom prst="line">
              <a:avLst/>
            </a:prstGeom>
            <a:ln w="38100" cap="flat">
              <a:solidFill>
                <a:srgbClr val="C5C4C1"/>
              </a:solidFill>
              <a:prstDash val="solid"/>
              <a:headEnd type="none" w="sm" len="sm"/>
              <a:tailEnd type="none" w="sm" len="sm"/>
            </a:ln>
          </p:spPr>
        </p:sp>
        <p:sp>
          <p:nvSpPr>
            <p:cNvPr id="16" name="TextBox 16"/>
            <p:cNvSpPr txBox="1"/>
            <p:nvPr/>
          </p:nvSpPr>
          <p:spPr>
            <a:xfrm>
              <a:off x="283323" y="7810681"/>
              <a:ext cx="1138003" cy="603535"/>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u1</a:t>
              </a:r>
            </a:p>
          </p:txBody>
        </p:sp>
        <p:sp>
          <p:nvSpPr>
            <p:cNvPr id="17" name="TextBox 17"/>
            <p:cNvSpPr txBox="1"/>
            <p:nvPr/>
          </p:nvSpPr>
          <p:spPr>
            <a:xfrm>
              <a:off x="3213007" y="7810681"/>
              <a:ext cx="1138003" cy="603535"/>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u2</a:t>
              </a:r>
            </a:p>
          </p:txBody>
        </p:sp>
        <p:grpSp>
          <p:nvGrpSpPr>
            <p:cNvPr id="18" name="Group 18"/>
            <p:cNvGrpSpPr/>
            <p:nvPr/>
          </p:nvGrpSpPr>
          <p:grpSpPr>
            <a:xfrm>
              <a:off x="5212462" y="7722720"/>
              <a:ext cx="929058" cy="9290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0" name="TextBox 2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1" name="Group 21"/>
            <p:cNvGrpSpPr/>
            <p:nvPr/>
          </p:nvGrpSpPr>
          <p:grpSpPr>
            <a:xfrm>
              <a:off x="8142146" y="7722720"/>
              <a:ext cx="929058" cy="92905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3" name="TextBox 2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4" name="Group 24"/>
            <p:cNvGrpSpPr/>
            <p:nvPr/>
          </p:nvGrpSpPr>
          <p:grpSpPr>
            <a:xfrm>
              <a:off x="6699124" y="4895186"/>
              <a:ext cx="929058" cy="92905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6" name="TextBox 2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7" name="AutoShape 27"/>
            <p:cNvSpPr/>
            <p:nvPr/>
          </p:nvSpPr>
          <p:spPr>
            <a:xfrm flipV="1">
              <a:off x="5676991" y="5359715"/>
              <a:ext cx="1022133" cy="2363005"/>
            </a:xfrm>
            <a:prstGeom prst="line">
              <a:avLst/>
            </a:prstGeom>
            <a:ln w="38100" cap="flat">
              <a:solidFill>
                <a:srgbClr val="C5C4C1"/>
              </a:solidFill>
              <a:prstDash val="solid"/>
              <a:headEnd type="none" w="sm" len="sm"/>
              <a:tailEnd type="none" w="sm" len="sm"/>
            </a:ln>
          </p:spPr>
        </p:sp>
        <p:sp>
          <p:nvSpPr>
            <p:cNvPr id="28" name="AutoShape 28"/>
            <p:cNvSpPr/>
            <p:nvPr/>
          </p:nvSpPr>
          <p:spPr>
            <a:xfrm flipH="1" flipV="1">
              <a:off x="7628182" y="5359715"/>
              <a:ext cx="978493" cy="2363005"/>
            </a:xfrm>
            <a:prstGeom prst="line">
              <a:avLst/>
            </a:prstGeom>
            <a:ln w="38100" cap="flat">
              <a:solidFill>
                <a:srgbClr val="C5C4C1"/>
              </a:solidFill>
              <a:prstDash val="solid"/>
              <a:headEnd type="none" w="sm" len="sm"/>
              <a:tailEnd type="none" w="sm" len="sm"/>
            </a:ln>
          </p:spPr>
        </p:sp>
        <p:sp>
          <p:nvSpPr>
            <p:cNvPr id="29" name="TextBox 29"/>
            <p:cNvSpPr txBox="1"/>
            <p:nvPr/>
          </p:nvSpPr>
          <p:spPr>
            <a:xfrm>
              <a:off x="5107989" y="7810681"/>
              <a:ext cx="1138003" cy="602118"/>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u3</a:t>
              </a:r>
            </a:p>
          </p:txBody>
        </p:sp>
        <p:sp>
          <p:nvSpPr>
            <p:cNvPr id="30" name="TextBox 30"/>
            <p:cNvSpPr txBox="1"/>
            <p:nvPr/>
          </p:nvSpPr>
          <p:spPr>
            <a:xfrm>
              <a:off x="8037674" y="7860209"/>
              <a:ext cx="1138003" cy="602118"/>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u4</a:t>
              </a:r>
            </a:p>
          </p:txBody>
        </p:sp>
        <p:grpSp>
          <p:nvGrpSpPr>
            <p:cNvPr id="31" name="Group 31"/>
            <p:cNvGrpSpPr/>
            <p:nvPr/>
          </p:nvGrpSpPr>
          <p:grpSpPr>
            <a:xfrm>
              <a:off x="4270739" y="913831"/>
              <a:ext cx="929058" cy="92905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3" name="TextBox 3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4" name="AutoShape 34"/>
            <p:cNvSpPr/>
            <p:nvPr/>
          </p:nvSpPr>
          <p:spPr>
            <a:xfrm flipV="1">
              <a:off x="2317167" y="1378356"/>
              <a:ext cx="1953572" cy="3571266"/>
            </a:xfrm>
            <a:prstGeom prst="line">
              <a:avLst/>
            </a:prstGeom>
            <a:ln w="38100" cap="flat">
              <a:solidFill>
                <a:srgbClr val="C5C4C1"/>
              </a:solidFill>
              <a:prstDash val="solid"/>
              <a:headEnd type="none" w="sm" len="sm"/>
              <a:tailEnd type="none" w="sm" len="sm"/>
            </a:ln>
          </p:spPr>
        </p:sp>
        <p:sp>
          <p:nvSpPr>
            <p:cNvPr id="35" name="AutoShape 35"/>
            <p:cNvSpPr/>
            <p:nvPr/>
          </p:nvSpPr>
          <p:spPr>
            <a:xfrm flipH="1" flipV="1">
              <a:off x="5199796" y="1378359"/>
              <a:ext cx="1971393" cy="3516827"/>
            </a:xfrm>
            <a:prstGeom prst="line">
              <a:avLst/>
            </a:prstGeom>
            <a:ln w="38100" cap="flat">
              <a:solidFill>
                <a:srgbClr val="C5C4C1"/>
              </a:solidFill>
              <a:prstDash val="solid"/>
              <a:headEnd type="none" w="sm" len="sm"/>
              <a:tailEnd type="none" w="sm" len="sm"/>
            </a:ln>
          </p:spPr>
        </p:sp>
        <p:sp>
          <p:nvSpPr>
            <p:cNvPr id="36" name="TextBox 36"/>
            <p:cNvSpPr txBox="1"/>
            <p:nvPr/>
          </p:nvSpPr>
          <p:spPr>
            <a:xfrm>
              <a:off x="0" y="4034965"/>
              <a:ext cx="2317166" cy="641350"/>
            </a:xfrm>
            <a:prstGeom prst="rect">
              <a:avLst/>
            </a:prstGeom>
          </p:spPr>
          <p:txBody>
            <a:bodyPr lIns="0" tIns="0" rIns="0" bIns="0" rtlCol="0" anchor="t">
              <a:spAutoFit/>
            </a:bodyPr>
            <a:lstStyle/>
            <a:p>
              <a:pPr algn="l">
                <a:lnSpc>
                  <a:spcPts val="4687"/>
                </a:lnSpc>
              </a:pPr>
              <a:r>
                <a:rPr lang="en-US" sz="2343" spc="131">
                  <a:solidFill>
                    <a:srgbClr val="000000"/>
                  </a:solidFill>
                  <a:latin typeface="Canva Sans"/>
                </a:rPr>
                <a:t>[u1+u2 u2]</a:t>
              </a:r>
            </a:p>
          </p:txBody>
        </p:sp>
        <p:sp>
          <p:nvSpPr>
            <p:cNvPr id="37" name="TextBox 37"/>
            <p:cNvSpPr txBox="1"/>
            <p:nvPr/>
          </p:nvSpPr>
          <p:spPr>
            <a:xfrm>
              <a:off x="7308428" y="3962907"/>
              <a:ext cx="3525552" cy="778105"/>
            </a:xfrm>
            <a:prstGeom prst="rect">
              <a:avLst/>
            </a:prstGeom>
          </p:spPr>
          <p:txBody>
            <a:bodyPr lIns="0" tIns="0" rIns="0" bIns="0" rtlCol="0" anchor="t">
              <a:spAutoFit/>
            </a:bodyPr>
            <a:lstStyle/>
            <a:p>
              <a:pPr algn="l">
                <a:lnSpc>
                  <a:spcPts val="5668"/>
                </a:lnSpc>
              </a:pPr>
              <a:r>
                <a:rPr lang="en-US" sz="2834">
                  <a:solidFill>
                    <a:srgbClr val="000000"/>
                  </a:solidFill>
                  <a:latin typeface="Canva Sans"/>
                </a:rPr>
                <a:t>[u3+u4 u4]</a:t>
              </a:r>
            </a:p>
          </p:txBody>
        </p:sp>
        <p:sp>
          <p:nvSpPr>
            <p:cNvPr id="38" name="TextBox 38"/>
            <p:cNvSpPr txBox="1"/>
            <p:nvPr/>
          </p:nvSpPr>
          <p:spPr>
            <a:xfrm>
              <a:off x="54831" y="-57150"/>
              <a:ext cx="8700195" cy="655718"/>
            </a:xfrm>
            <a:prstGeom prst="rect">
              <a:avLst/>
            </a:prstGeom>
          </p:spPr>
          <p:txBody>
            <a:bodyPr lIns="0" tIns="0" rIns="0" bIns="0" rtlCol="0" anchor="t">
              <a:spAutoFit/>
            </a:bodyPr>
            <a:lstStyle/>
            <a:p>
              <a:pPr algn="ctr">
                <a:lnSpc>
                  <a:spcPts val="4131"/>
                </a:lnSpc>
                <a:spcBef>
                  <a:spcPct val="0"/>
                </a:spcBef>
              </a:pPr>
              <a:r>
                <a:rPr lang="en-US" sz="2950">
                  <a:solidFill>
                    <a:srgbClr val="000000"/>
                  </a:solidFill>
                  <a:latin typeface="Canva Sans"/>
                </a:rPr>
                <a:t>[u1+u2+u3+u4  u2+u4   u3+u4   u4]</a:t>
              </a:r>
            </a:p>
          </p:txBody>
        </p:sp>
      </p:grpSp>
      <p:grpSp>
        <p:nvGrpSpPr>
          <p:cNvPr id="39" name="Group 39"/>
          <p:cNvGrpSpPr/>
          <p:nvPr/>
        </p:nvGrpSpPr>
        <p:grpSpPr>
          <a:xfrm>
            <a:off x="17043558" y="78126"/>
            <a:ext cx="992463" cy="99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7</a:t>
              </a:r>
            </a:p>
          </p:txBody>
        </p:sp>
      </p:grpSp>
      <p:grpSp>
        <p:nvGrpSpPr>
          <p:cNvPr id="42" name="Group 42"/>
          <p:cNvGrpSpPr/>
          <p:nvPr/>
        </p:nvGrpSpPr>
        <p:grpSpPr>
          <a:xfrm>
            <a:off x="15720762" y="5379918"/>
            <a:ext cx="6723580" cy="6059445"/>
            <a:chOff x="0" y="0"/>
            <a:chExt cx="8964773" cy="8079259"/>
          </a:xfrm>
        </p:grpSpPr>
        <p:grpSp>
          <p:nvGrpSpPr>
            <p:cNvPr id="43" name="Group 43"/>
            <p:cNvGrpSpPr/>
            <p:nvPr/>
          </p:nvGrpSpPr>
          <p:grpSpPr>
            <a:xfrm>
              <a:off x="885513" y="0"/>
              <a:ext cx="8079259" cy="807925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grpSp>
        <p:nvGrpSpPr>
          <p:cNvPr id="47" name="Group 47"/>
          <p:cNvGrpSpPr/>
          <p:nvPr/>
        </p:nvGrpSpPr>
        <p:grpSpPr>
          <a:xfrm>
            <a:off x="11762088" y="-9632634"/>
            <a:ext cx="10994424" cy="1099442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46224"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4726861" y="2761908"/>
            <a:ext cx="1604491" cy="0"/>
          </a:xfrm>
          <a:prstGeom prst="line">
            <a:avLst/>
          </a:prstGeom>
          <a:ln w="38100" cap="flat">
            <a:solidFill>
              <a:srgbClr val="FD6220"/>
            </a:solidFill>
            <a:prstDash val="solid"/>
            <a:headEnd type="none" w="sm" len="sm"/>
            <a:tailEnd type="triangle" w="lg" len="med"/>
          </a:ln>
        </p:spPr>
      </p:sp>
      <p:sp>
        <p:nvSpPr>
          <p:cNvPr id="7" name="AutoShape 7"/>
          <p:cNvSpPr/>
          <p:nvPr/>
        </p:nvSpPr>
        <p:spPr>
          <a:xfrm>
            <a:off x="7944908" y="2742858"/>
            <a:ext cx="1604491" cy="0"/>
          </a:xfrm>
          <a:prstGeom prst="line">
            <a:avLst/>
          </a:prstGeom>
          <a:ln w="38100" cap="flat">
            <a:solidFill>
              <a:srgbClr val="FD6220"/>
            </a:solidFill>
            <a:prstDash val="solid"/>
            <a:headEnd type="none" w="sm" len="sm"/>
            <a:tailEnd type="triangle" w="lg" len="med"/>
          </a:ln>
        </p:spPr>
      </p:sp>
      <p:sp>
        <p:nvSpPr>
          <p:cNvPr id="8" name="TextBox 8"/>
          <p:cNvSpPr txBox="1"/>
          <p:nvPr/>
        </p:nvSpPr>
        <p:spPr>
          <a:xfrm>
            <a:off x="7260529" y="2775927"/>
            <a:ext cx="170617" cy="28067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Canva Sans"/>
              </a:rPr>
              <a:t>N</a:t>
            </a:r>
          </a:p>
        </p:txBody>
      </p:sp>
      <p:sp>
        <p:nvSpPr>
          <p:cNvPr id="9" name="AutoShape 9"/>
          <p:cNvSpPr/>
          <p:nvPr/>
        </p:nvSpPr>
        <p:spPr>
          <a:xfrm>
            <a:off x="11236144" y="2742858"/>
            <a:ext cx="1604491" cy="0"/>
          </a:xfrm>
          <a:prstGeom prst="line">
            <a:avLst/>
          </a:prstGeom>
          <a:ln w="38100" cap="flat">
            <a:solidFill>
              <a:srgbClr val="FD6220"/>
            </a:solidFill>
            <a:prstDash val="solid"/>
            <a:headEnd type="none" w="sm" len="sm"/>
            <a:tailEnd type="triangle" w="lg" len="med"/>
          </a:ln>
        </p:spPr>
      </p:sp>
      <p:grpSp>
        <p:nvGrpSpPr>
          <p:cNvPr id="10" name="Group 10"/>
          <p:cNvGrpSpPr/>
          <p:nvPr/>
        </p:nvGrpSpPr>
        <p:grpSpPr>
          <a:xfrm>
            <a:off x="7577916" y="4088707"/>
            <a:ext cx="2281217" cy="556994"/>
            <a:chOff x="0" y="0"/>
            <a:chExt cx="600814" cy="146698"/>
          </a:xfrm>
        </p:grpSpPr>
        <p:sp>
          <p:nvSpPr>
            <p:cNvPr id="11" name="Freeform 11"/>
            <p:cNvSpPr/>
            <p:nvPr/>
          </p:nvSpPr>
          <p:spPr>
            <a:xfrm>
              <a:off x="0" y="0"/>
              <a:ext cx="600814" cy="146698"/>
            </a:xfrm>
            <a:custGeom>
              <a:avLst/>
              <a:gdLst/>
              <a:ahLst/>
              <a:cxnLst/>
              <a:rect l="l" t="t" r="r" b="b"/>
              <a:pathLst>
                <a:path w="600814" h="146698">
                  <a:moveTo>
                    <a:pt x="0" y="0"/>
                  </a:moveTo>
                  <a:lnTo>
                    <a:pt x="600814" y="0"/>
                  </a:lnTo>
                  <a:lnTo>
                    <a:pt x="600814" y="146698"/>
                  </a:lnTo>
                  <a:lnTo>
                    <a:pt x="0" y="146698"/>
                  </a:lnTo>
                  <a:close/>
                </a:path>
              </a:pathLst>
            </a:custGeom>
            <a:solidFill>
              <a:srgbClr val="C5C4C1"/>
            </a:solidFill>
          </p:spPr>
        </p:sp>
        <p:sp>
          <p:nvSpPr>
            <p:cNvPr id="12" name="TextBox 12"/>
            <p:cNvSpPr txBox="1"/>
            <p:nvPr/>
          </p:nvSpPr>
          <p:spPr>
            <a:xfrm>
              <a:off x="0" y="-28575"/>
              <a:ext cx="600814" cy="175273"/>
            </a:xfrm>
            <a:prstGeom prst="rect">
              <a:avLst/>
            </a:prstGeom>
          </p:spPr>
          <p:txBody>
            <a:bodyPr lIns="50800" tIns="50800" rIns="50800" bIns="50800" rtlCol="0" anchor="ctr"/>
            <a:lstStyle/>
            <a:p>
              <a:pPr algn="ctr">
                <a:lnSpc>
                  <a:spcPts val="2380"/>
                </a:lnSpc>
              </a:pPr>
              <a:endParaRPr/>
            </a:p>
          </p:txBody>
        </p:sp>
      </p:grpSp>
      <p:grpSp>
        <p:nvGrpSpPr>
          <p:cNvPr id="13" name="Group 13"/>
          <p:cNvGrpSpPr/>
          <p:nvPr/>
        </p:nvGrpSpPr>
        <p:grpSpPr>
          <a:xfrm>
            <a:off x="4220202" y="1982349"/>
            <a:ext cx="9625191" cy="1568052"/>
            <a:chOff x="0" y="0"/>
            <a:chExt cx="12833587" cy="2090736"/>
          </a:xfrm>
        </p:grpSpPr>
        <p:grpSp>
          <p:nvGrpSpPr>
            <p:cNvPr id="14" name="Group 14"/>
            <p:cNvGrpSpPr/>
            <p:nvPr/>
          </p:nvGrpSpPr>
          <p:grpSpPr>
            <a:xfrm>
              <a:off x="7105596" y="0"/>
              <a:ext cx="2248994" cy="2078825"/>
              <a:chOff x="0" y="0"/>
              <a:chExt cx="444246" cy="410632"/>
            </a:xfrm>
          </p:grpSpPr>
          <p:sp>
            <p:nvSpPr>
              <p:cNvPr id="15" name="Freeform 15"/>
              <p:cNvSpPr/>
              <p:nvPr/>
            </p:nvSpPr>
            <p:spPr>
              <a:xfrm>
                <a:off x="0" y="0"/>
                <a:ext cx="444246" cy="410632"/>
              </a:xfrm>
              <a:custGeom>
                <a:avLst/>
                <a:gdLst/>
                <a:ahLst/>
                <a:cxnLst/>
                <a:rect l="l" t="t" r="r" b="b"/>
                <a:pathLst>
                  <a:path w="444246" h="410632">
                    <a:moveTo>
                      <a:pt x="0" y="0"/>
                    </a:moveTo>
                    <a:lnTo>
                      <a:pt x="444246" y="0"/>
                    </a:lnTo>
                    <a:lnTo>
                      <a:pt x="444246" y="410632"/>
                    </a:lnTo>
                    <a:lnTo>
                      <a:pt x="0" y="410632"/>
                    </a:lnTo>
                    <a:close/>
                  </a:path>
                </a:pathLst>
              </a:custGeom>
              <a:solidFill>
                <a:srgbClr val="C5C4C1"/>
              </a:solidFill>
            </p:spPr>
          </p:sp>
          <p:sp>
            <p:nvSpPr>
              <p:cNvPr id="16" name="TextBox 16"/>
              <p:cNvSpPr txBox="1"/>
              <p:nvPr/>
            </p:nvSpPr>
            <p:spPr>
              <a:xfrm>
                <a:off x="0" y="-28575"/>
                <a:ext cx="444246" cy="439207"/>
              </a:xfrm>
              <a:prstGeom prst="rect">
                <a:avLst/>
              </a:prstGeom>
            </p:spPr>
            <p:txBody>
              <a:bodyPr lIns="50800" tIns="50800" rIns="50800" bIns="50800" rtlCol="0" anchor="ctr"/>
              <a:lstStyle/>
              <a:p>
                <a:pPr algn="ctr">
                  <a:lnSpc>
                    <a:spcPts val="2380"/>
                  </a:lnSpc>
                </a:pPr>
                <a:endParaRPr/>
              </a:p>
            </p:txBody>
          </p:sp>
        </p:grpSp>
        <p:grpSp>
          <p:nvGrpSpPr>
            <p:cNvPr id="17" name="Group 17"/>
            <p:cNvGrpSpPr/>
            <p:nvPr/>
          </p:nvGrpSpPr>
          <p:grpSpPr>
            <a:xfrm>
              <a:off x="2814866" y="0"/>
              <a:ext cx="2248994" cy="2090736"/>
              <a:chOff x="0" y="0"/>
              <a:chExt cx="444246" cy="412985"/>
            </a:xfrm>
          </p:grpSpPr>
          <p:sp>
            <p:nvSpPr>
              <p:cNvPr id="18" name="Freeform 18"/>
              <p:cNvSpPr/>
              <p:nvPr/>
            </p:nvSpPr>
            <p:spPr>
              <a:xfrm>
                <a:off x="0" y="0"/>
                <a:ext cx="444246" cy="412985"/>
              </a:xfrm>
              <a:custGeom>
                <a:avLst/>
                <a:gdLst/>
                <a:ahLst/>
                <a:cxnLst/>
                <a:rect l="l" t="t" r="r" b="b"/>
                <a:pathLst>
                  <a:path w="444246" h="412985">
                    <a:moveTo>
                      <a:pt x="0" y="0"/>
                    </a:moveTo>
                    <a:lnTo>
                      <a:pt x="444246" y="0"/>
                    </a:lnTo>
                    <a:lnTo>
                      <a:pt x="444246" y="412985"/>
                    </a:lnTo>
                    <a:lnTo>
                      <a:pt x="0" y="412985"/>
                    </a:lnTo>
                    <a:close/>
                  </a:path>
                </a:pathLst>
              </a:custGeom>
              <a:solidFill>
                <a:srgbClr val="C5C4C1"/>
              </a:solidFill>
            </p:spPr>
          </p:sp>
          <p:sp>
            <p:nvSpPr>
              <p:cNvPr id="19" name="TextBox 19"/>
              <p:cNvSpPr txBox="1"/>
              <p:nvPr/>
            </p:nvSpPr>
            <p:spPr>
              <a:xfrm>
                <a:off x="0" y="-28575"/>
                <a:ext cx="444246" cy="441560"/>
              </a:xfrm>
              <a:prstGeom prst="rect">
                <a:avLst/>
              </a:prstGeom>
            </p:spPr>
            <p:txBody>
              <a:bodyPr lIns="50800" tIns="50800" rIns="50800" bIns="50800" rtlCol="0" anchor="ctr"/>
              <a:lstStyle/>
              <a:p>
                <a:pPr algn="ctr">
                  <a:lnSpc>
                    <a:spcPts val="2380"/>
                  </a:lnSpc>
                </a:pPr>
                <a:endParaRPr/>
              </a:p>
            </p:txBody>
          </p:sp>
        </p:grpSp>
        <p:sp>
          <p:nvSpPr>
            <p:cNvPr id="20" name="TextBox 20"/>
            <p:cNvSpPr txBox="1"/>
            <p:nvPr/>
          </p:nvSpPr>
          <p:spPr>
            <a:xfrm>
              <a:off x="3499883" y="519494"/>
              <a:ext cx="553886" cy="912837"/>
            </a:xfrm>
            <a:prstGeom prst="rect">
              <a:avLst/>
            </a:prstGeom>
          </p:spPr>
          <p:txBody>
            <a:bodyPr lIns="0" tIns="0" rIns="0" bIns="0" rtlCol="0" anchor="t">
              <a:spAutoFit/>
            </a:bodyPr>
            <a:lstStyle/>
            <a:p>
              <a:pPr algn="ctr">
                <a:lnSpc>
                  <a:spcPts val="5839"/>
                </a:lnSpc>
                <a:spcBef>
                  <a:spcPct val="0"/>
                </a:spcBef>
              </a:pPr>
              <a:r>
                <a:rPr lang="en-US" sz="4171" spc="233">
                  <a:solidFill>
                    <a:srgbClr val="000000"/>
                  </a:solidFill>
                  <a:latin typeface="Canva Sans"/>
                </a:rPr>
                <a:t>G</a:t>
              </a:r>
            </a:p>
          </p:txBody>
        </p:sp>
        <p:sp>
          <p:nvSpPr>
            <p:cNvPr id="21" name="TextBox 21"/>
            <p:cNvSpPr txBox="1"/>
            <p:nvPr/>
          </p:nvSpPr>
          <p:spPr>
            <a:xfrm>
              <a:off x="6981986" y="-87573"/>
              <a:ext cx="2496213" cy="2041245"/>
            </a:xfrm>
            <a:prstGeom prst="rect">
              <a:avLst/>
            </a:prstGeom>
          </p:spPr>
          <p:txBody>
            <a:bodyPr lIns="0" tIns="0" rIns="0" bIns="0" rtlCol="0" anchor="t">
              <a:spAutoFit/>
            </a:bodyPr>
            <a:lstStyle/>
            <a:p>
              <a:pPr algn="ctr">
                <a:lnSpc>
                  <a:spcPts val="4316"/>
                </a:lnSpc>
              </a:pPr>
              <a:r>
                <a:rPr lang="en-US" sz="2158">
                  <a:solidFill>
                    <a:srgbClr val="000000"/>
                  </a:solidFill>
                  <a:latin typeface="Canva Sans"/>
                </a:rPr>
                <a:t>BPSK </a:t>
              </a:r>
            </a:p>
            <a:p>
              <a:pPr algn="ctr">
                <a:lnSpc>
                  <a:spcPts val="4316"/>
                </a:lnSpc>
              </a:pPr>
              <a:r>
                <a:rPr lang="en-US" sz="2158">
                  <a:solidFill>
                    <a:srgbClr val="000000"/>
                  </a:solidFill>
                  <a:latin typeface="Canva Sans"/>
                </a:rPr>
                <a:t>+ </a:t>
              </a:r>
            </a:p>
            <a:p>
              <a:pPr algn="ctr">
                <a:lnSpc>
                  <a:spcPts val="4316"/>
                </a:lnSpc>
              </a:pPr>
              <a:r>
                <a:rPr lang="en-US" sz="2158">
                  <a:solidFill>
                    <a:srgbClr val="000000"/>
                  </a:solidFill>
                  <a:latin typeface="Canva Sans"/>
                </a:rPr>
                <a:t>AWGN</a:t>
              </a:r>
            </a:p>
          </p:txBody>
        </p:sp>
        <p:sp>
          <p:nvSpPr>
            <p:cNvPr id="22" name="TextBox 22"/>
            <p:cNvSpPr txBox="1"/>
            <p:nvPr/>
          </p:nvSpPr>
          <p:spPr>
            <a:xfrm>
              <a:off x="5752187" y="428167"/>
              <a:ext cx="245566" cy="4497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Canva Sans"/>
                </a:rPr>
                <a:t>X</a:t>
              </a:r>
            </a:p>
          </p:txBody>
        </p:sp>
        <p:sp>
          <p:nvSpPr>
            <p:cNvPr id="23" name="TextBox 23"/>
            <p:cNvSpPr txBox="1"/>
            <p:nvPr/>
          </p:nvSpPr>
          <p:spPr>
            <a:xfrm>
              <a:off x="11496133" y="594195"/>
              <a:ext cx="1337454" cy="783899"/>
            </a:xfrm>
            <a:prstGeom prst="rect">
              <a:avLst/>
            </a:prstGeom>
          </p:spPr>
          <p:txBody>
            <a:bodyPr lIns="0" tIns="0" rIns="0" bIns="0" rtlCol="0" anchor="t">
              <a:spAutoFit/>
            </a:bodyPr>
            <a:lstStyle/>
            <a:p>
              <a:pPr algn="ctr">
                <a:lnSpc>
                  <a:spcPts val="5000"/>
                </a:lnSpc>
                <a:spcBef>
                  <a:spcPct val="0"/>
                </a:spcBef>
              </a:pPr>
              <a:r>
                <a:rPr lang="en-US" sz="3572" spc="200">
                  <a:solidFill>
                    <a:srgbClr val="000000"/>
                  </a:solidFill>
                  <a:latin typeface="Canva Sans"/>
                </a:rPr>
                <a:t>rᴺ</a:t>
              </a:r>
            </a:p>
          </p:txBody>
        </p:sp>
        <p:sp>
          <p:nvSpPr>
            <p:cNvPr id="24" name="TextBox 24"/>
            <p:cNvSpPr txBox="1"/>
            <p:nvPr/>
          </p:nvSpPr>
          <p:spPr>
            <a:xfrm>
              <a:off x="0" y="742020"/>
              <a:ext cx="56386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uᴺ</a:t>
              </a:r>
            </a:p>
          </p:txBody>
        </p:sp>
      </p:grpSp>
      <p:grpSp>
        <p:nvGrpSpPr>
          <p:cNvPr id="25" name="Group 25"/>
          <p:cNvGrpSpPr/>
          <p:nvPr/>
        </p:nvGrpSpPr>
        <p:grpSpPr>
          <a:xfrm>
            <a:off x="7565193" y="6722191"/>
            <a:ext cx="2281217" cy="631069"/>
            <a:chOff x="0" y="0"/>
            <a:chExt cx="600814" cy="166208"/>
          </a:xfrm>
        </p:grpSpPr>
        <p:sp>
          <p:nvSpPr>
            <p:cNvPr id="26" name="Freeform 26"/>
            <p:cNvSpPr/>
            <p:nvPr/>
          </p:nvSpPr>
          <p:spPr>
            <a:xfrm>
              <a:off x="0" y="0"/>
              <a:ext cx="600814" cy="166208"/>
            </a:xfrm>
            <a:custGeom>
              <a:avLst/>
              <a:gdLst/>
              <a:ahLst/>
              <a:cxnLst/>
              <a:rect l="l" t="t" r="r" b="b"/>
              <a:pathLst>
                <a:path w="600814" h="166208">
                  <a:moveTo>
                    <a:pt x="0" y="0"/>
                  </a:moveTo>
                  <a:lnTo>
                    <a:pt x="600814" y="0"/>
                  </a:lnTo>
                  <a:lnTo>
                    <a:pt x="600814" y="166208"/>
                  </a:lnTo>
                  <a:lnTo>
                    <a:pt x="0" y="166208"/>
                  </a:lnTo>
                  <a:close/>
                </a:path>
              </a:pathLst>
            </a:custGeom>
            <a:solidFill>
              <a:srgbClr val="C5C4C1"/>
            </a:solidFill>
          </p:spPr>
        </p:sp>
        <p:sp>
          <p:nvSpPr>
            <p:cNvPr id="27" name="TextBox 27"/>
            <p:cNvSpPr txBox="1"/>
            <p:nvPr/>
          </p:nvSpPr>
          <p:spPr>
            <a:xfrm>
              <a:off x="0" y="-28575"/>
              <a:ext cx="600814" cy="194783"/>
            </a:xfrm>
            <a:prstGeom prst="rect">
              <a:avLst/>
            </a:prstGeom>
          </p:spPr>
          <p:txBody>
            <a:bodyPr lIns="50800" tIns="50800" rIns="50800" bIns="50800" rtlCol="0" anchor="ctr"/>
            <a:lstStyle/>
            <a:p>
              <a:pPr algn="ctr">
                <a:lnSpc>
                  <a:spcPts val="2380"/>
                </a:lnSpc>
              </a:pPr>
              <a:endParaRPr/>
            </a:p>
          </p:txBody>
        </p:sp>
      </p:grpSp>
      <p:sp>
        <p:nvSpPr>
          <p:cNvPr id="28" name="TextBox 28"/>
          <p:cNvSpPr txBox="1"/>
          <p:nvPr/>
        </p:nvSpPr>
        <p:spPr>
          <a:xfrm>
            <a:off x="7737326" y="4178292"/>
            <a:ext cx="1962398"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Bit Channel 1</a:t>
            </a:r>
          </a:p>
        </p:txBody>
      </p:sp>
      <p:grpSp>
        <p:nvGrpSpPr>
          <p:cNvPr id="29" name="Group 29"/>
          <p:cNvGrpSpPr/>
          <p:nvPr/>
        </p:nvGrpSpPr>
        <p:grpSpPr>
          <a:xfrm>
            <a:off x="7565193" y="4839376"/>
            <a:ext cx="2281217" cy="524681"/>
            <a:chOff x="0" y="0"/>
            <a:chExt cx="600814" cy="138187"/>
          </a:xfrm>
        </p:grpSpPr>
        <p:sp>
          <p:nvSpPr>
            <p:cNvPr id="30" name="Freeform 30"/>
            <p:cNvSpPr/>
            <p:nvPr/>
          </p:nvSpPr>
          <p:spPr>
            <a:xfrm>
              <a:off x="0" y="0"/>
              <a:ext cx="600814" cy="138187"/>
            </a:xfrm>
            <a:custGeom>
              <a:avLst/>
              <a:gdLst/>
              <a:ahLst/>
              <a:cxnLst/>
              <a:rect l="l" t="t" r="r" b="b"/>
              <a:pathLst>
                <a:path w="600814" h="138187">
                  <a:moveTo>
                    <a:pt x="0" y="0"/>
                  </a:moveTo>
                  <a:lnTo>
                    <a:pt x="600814" y="0"/>
                  </a:lnTo>
                  <a:lnTo>
                    <a:pt x="600814" y="138187"/>
                  </a:lnTo>
                  <a:lnTo>
                    <a:pt x="0" y="138187"/>
                  </a:lnTo>
                  <a:close/>
                </a:path>
              </a:pathLst>
            </a:custGeom>
            <a:solidFill>
              <a:srgbClr val="C5C4C1"/>
            </a:solidFill>
          </p:spPr>
        </p:sp>
        <p:sp>
          <p:nvSpPr>
            <p:cNvPr id="31" name="TextBox 31"/>
            <p:cNvSpPr txBox="1"/>
            <p:nvPr/>
          </p:nvSpPr>
          <p:spPr>
            <a:xfrm>
              <a:off x="0" y="-28575"/>
              <a:ext cx="600814" cy="166762"/>
            </a:xfrm>
            <a:prstGeom prst="rect">
              <a:avLst/>
            </a:prstGeom>
          </p:spPr>
          <p:txBody>
            <a:bodyPr lIns="50800" tIns="50800" rIns="50800" bIns="50800" rtlCol="0" anchor="ctr"/>
            <a:lstStyle/>
            <a:p>
              <a:pPr algn="ctr">
                <a:lnSpc>
                  <a:spcPts val="2380"/>
                </a:lnSpc>
              </a:pPr>
              <a:endParaRPr/>
            </a:p>
          </p:txBody>
        </p:sp>
      </p:grpSp>
      <p:sp>
        <p:nvSpPr>
          <p:cNvPr id="32" name="TextBox 32"/>
          <p:cNvSpPr txBox="1"/>
          <p:nvPr/>
        </p:nvSpPr>
        <p:spPr>
          <a:xfrm>
            <a:off x="7853391" y="4966865"/>
            <a:ext cx="1679377" cy="297887"/>
          </a:xfrm>
          <a:prstGeom prst="rect">
            <a:avLst/>
          </a:prstGeom>
        </p:spPr>
        <p:txBody>
          <a:bodyPr lIns="0" tIns="0" rIns="0" bIns="0" rtlCol="0" anchor="t">
            <a:spAutoFit/>
          </a:bodyPr>
          <a:lstStyle/>
          <a:p>
            <a:pPr algn="ctr">
              <a:lnSpc>
                <a:spcPts val="2481"/>
              </a:lnSpc>
              <a:spcBef>
                <a:spcPct val="0"/>
              </a:spcBef>
            </a:pPr>
            <a:r>
              <a:rPr lang="en-US" sz="1772">
                <a:solidFill>
                  <a:srgbClr val="000000"/>
                </a:solidFill>
                <a:latin typeface="Canva Sans"/>
              </a:rPr>
              <a:t>Bit Channel 2</a:t>
            </a:r>
          </a:p>
        </p:txBody>
      </p:sp>
      <p:grpSp>
        <p:nvGrpSpPr>
          <p:cNvPr id="33" name="Group 33"/>
          <p:cNvGrpSpPr/>
          <p:nvPr/>
        </p:nvGrpSpPr>
        <p:grpSpPr>
          <a:xfrm>
            <a:off x="7565193" y="5580032"/>
            <a:ext cx="2281217" cy="523974"/>
            <a:chOff x="0" y="0"/>
            <a:chExt cx="600814" cy="138001"/>
          </a:xfrm>
        </p:grpSpPr>
        <p:sp>
          <p:nvSpPr>
            <p:cNvPr id="34" name="Freeform 34"/>
            <p:cNvSpPr/>
            <p:nvPr/>
          </p:nvSpPr>
          <p:spPr>
            <a:xfrm>
              <a:off x="0" y="0"/>
              <a:ext cx="600814" cy="138001"/>
            </a:xfrm>
            <a:custGeom>
              <a:avLst/>
              <a:gdLst/>
              <a:ahLst/>
              <a:cxnLst/>
              <a:rect l="l" t="t" r="r" b="b"/>
              <a:pathLst>
                <a:path w="600814" h="138001">
                  <a:moveTo>
                    <a:pt x="0" y="0"/>
                  </a:moveTo>
                  <a:lnTo>
                    <a:pt x="600814" y="0"/>
                  </a:lnTo>
                  <a:lnTo>
                    <a:pt x="600814" y="138001"/>
                  </a:lnTo>
                  <a:lnTo>
                    <a:pt x="0" y="138001"/>
                  </a:lnTo>
                  <a:close/>
                </a:path>
              </a:pathLst>
            </a:custGeom>
            <a:solidFill>
              <a:srgbClr val="C5C4C1"/>
            </a:solidFill>
          </p:spPr>
        </p:sp>
        <p:sp>
          <p:nvSpPr>
            <p:cNvPr id="35" name="TextBox 35"/>
            <p:cNvSpPr txBox="1"/>
            <p:nvPr/>
          </p:nvSpPr>
          <p:spPr>
            <a:xfrm>
              <a:off x="0" y="-28575"/>
              <a:ext cx="600814" cy="166576"/>
            </a:xfrm>
            <a:prstGeom prst="rect">
              <a:avLst/>
            </a:prstGeom>
          </p:spPr>
          <p:txBody>
            <a:bodyPr lIns="50800" tIns="50800" rIns="50800" bIns="50800" rtlCol="0" anchor="ctr"/>
            <a:lstStyle/>
            <a:p>
              <a:pPr algn="ctr">
                <a:lnSpc>
                  <a:spcPts val="2380"/>
                </a:lnSpc>
              </a:pPr>
              <a:endParaRPr/>
            </a:p>
          </p:txBody>
        </p:sp>
      </p:grpSp>
      <p:sp>
        <p:nvSpPr>
          <p:cNvPr id="36" name="TextBox 36"/>
          <p:cNvSpPr txBox="1"/>
          <p:nvPr/>
        </p:nvSpPr>
        <p:spPr>
          <a:xfrm>
            <a:off x="7899800" y="5653301"/>
            <a:ext cx="1682948" cy="297180"/>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Bit Channel 3</a:t>
            </a:r>
          </a:p>
        </p:txBody>
      </p:sp>
      <p:sp>
        <p:nvSpPr>
          <p:cNvPr id="37" name="TextBox 37"/>
          <p:cNvSpPr txBox="1"/>
          <p:nvPr/>
        </p:nvSpPr>
        <p:spPr>
          <a:xfrm>
            <a:off x="7905156" y="6901956"/>
            <a:ext cx="1697682"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Bit Channel 4</a:t>
            </a:r>
          </a:p>
        </p:txBody>
      </p:sp>
      <p:sp>
        <p:nvSpPr>
          <p:cNvPr id="38" name="TextBox 38"/>
          <p:cNvSpPr txBox="1"/>
          <p:nvPr/>
        </p:nvSpPr>
        <p:spPr>
          <a:xfrm>
            <a:off x="5580959" y="4050620"/>
            <a:ext cx="349523" cy="487681"/>
          </a:xfrm>
          <a:prstGeom prst="rect">
            <a:avLst/>
          </a:prstGeom>
        </p:spPr>
        <p:txBody>
          <a:bodyPr lIns="0" tIns="0" rIns="0" bIns="0" rtlCol="0" anchor="t">
            <a:spAutoFit/>
          </a:bodyPr>
          <a:lstStyle/>
          <a:p>
            <a:pPr algn="ctr">
              <a:lnSpc>
                <a:spcPts val="4094"/>
              </a:lnSpc>
              <a:spcBef>
                <a:spcPct val="0"/>
              </a:spcBef>
            </a:pPr>
            <a:r>
              <a:rPr lang="en-US" sz="2924">
                <a:solidFill>
                  <a:srgbClr val="000000"/>
                </a:solidFill>
                <a:latin typeface="Canva Sans"/>
              </a:rPr>
              <a:t>u₁</a:t>
            </a:r>
          </a:p>
        </p:txBody>
      </p:sp>
      <p:sp>
        <p:nvSpPr>
          <p:cNvPr id="39" name="TextBox 39"/>
          <p:cNvSpPr txBox="1"/>
          <p:nvPr/>
        </p:nvSpPr>
        <p:spPr>
          <a:xfrm>
            <a:off x="5566039" y="4750903"/>
            <a:ext cx="350788" cy="464345"/>
          </a:xfrm>
          <a:prstGeom prst="rect">
            <a:avLst/>
          </a:prstGeom>
        </p:spPr>
        <p:txBody>
          <a:bodyPr lIns="0" tIns="0" rIns="0" bIns="0" rtlCol="0" anchor="t">
            <a:spAutoFit/>
          </a:bodyPr>
          <a:lstStyle/>
          <a:p>
            <a:pPr algn="ctr">
              <a:lnSpc>
                <a:spcPts val="3806"/>
              </a:lnSpc>
              <a:spcBef>
                <a:spcPct val="0"/>
              </a:spcBef>
            </a:pPr>
            <a:r>
              <a:rPr lang="en-US" sz="2718">
                <a:solidFill>
                  <a:srgbClr val="000000"/>
                </a:solidFill>
                <a:latin typeface="Canva Sans"/>
              </a:rPr>
              <a:t>u₂</a:t>
            </a:r>
          </a:p>
        </p:txBody>
      </p:sp>
      <p:sp>
        <p:nvSpPr>
          <p:cNvPr id="40" name="TextBox 40"/>
          <p:cNvSpPr txBox="1"/>
          <p:nvPr/>
        </p:nvSpPr>
        <p:spPr>
          <a:xfrm>
            <a:off x="5604495" y="5545302"/>
            <a:ext cx="350788" cy="464345"/>
          </a:xfrm>
          <a:prstGeom prst="rect">
            <a:avLst/>
          </a:prstGeom>
        </p:spPr>
        <p:txBody>
          <a:bodyPr lIns="0" tIns="0" rIns="0" bIns="0" rtlCol="0" anchor="t">
            <a:spAutoFit/>
          </a:bodyPr>
          <a:lstStyle/>
          <a:p>
            <a:pPr algn="ctr">
              <a:lnSpc>
                <a:spcPts val="3806"/>
              </a:lnSpc>
              <a:spcBef>
                <a:spcPct val="0"/>
              </a:spcBef>
            </a:pPr>
            <a:r>
              <a:rPr lang="en-US" sz="2718">
                <a:solidFill>
                  <a:srgbClr val="000000"/>
                </a:solidFill>
                <a:latin typeface="Canva Sans"/>
              </a:rPr>
              <a:t>u₃</a:t>
            </a:r>
          </a:p>
        </p:txBody>
      </p:sp>
      <p:sp>
        <p:nvSpPr>
          <p:cNvPr id="41" name="TextBox 41"/>
          <p:cNvSpPr txBox="1"/>
          <p:nvPr/>
        </p:nvSpPr>
        <p:spPr>
          <a:xfrm>
            <a:off x="10608371" y="3986449"/>
            <a:ext cx="627773" cy="580555"/>
          </a:xfrm>
          <a:prstGeom prst="rect">
            <a:avLst/>
          </a:prstGeom>
        </p:spPr>
        <p:txBody>
          <a:bodyPr lIns="0" tIns="0" rIns="0" bIns="0" rtlCol="0" anchor="t">
            <a:spAutoFit/>
          </a:bodyPr>
          <a:lstStyle/>
          <a:p>
            <a:pPr algn="ctr">
              <a:lnSpc>
                <a:spcPts val="4750"/>
              </a:lnSpc>
              <a:spcBef>
                <a:spcPct val="0"/>
              </a:spcBef>
            </a:pPr>
            <a:r>
              <a:rPr lang="en-US" sz="3393">
                <a:solidFill>
                  <a:srgbClr val="000000"/>
                </a:solidFill>
                <a:latin typeface="Canva Sans"/>
              </a:rPr>
              <a:t>rᴺ</a:t>
            </a:r>
          </a:p>
        </p:txBody>
      </p:sp>
      <p:sp>
        <p:nvSpPr>
          <p:cNvPr id="42" name="TextBox 42"/>
          <p:cNvSpPr txBox="1"/>
          <p:nvPr/>
        </p:nvSpPr>
        <p:spPr>
          <a:xfrm>
            <a:off x="10664487" y="5405625"/>
            <a:ext cx="1385143" cy="555382"/>
          </a:xfrm>
          <a:prstGeom prst="rect">
            <a:avLst/>
          </a:prstGeom>
        </p:spPr>
        <p:txBody>
          <a:bodyPr lIns="0" tIns="0" rIns="0" bIns="0" rtlCol="0" anchor="t">
            <a:spAutoFit/>
          </a:bodyPr>
          <a:lstStyle/>
          <a:p>
            <a:pPr algn="ctr">
              <a:lnSpc>
                <a:spcPts val="4563"/>
              </a:lnSpc>
              <a:spcBef>
                <a:spcPct val="0"/>
              </a:spcBef>
            </a:pPr>
            <a:r>
              <a:rPr lang="en-US" sz="3259">
                <a:solidFill>
                  <a:srgbClr val="000000"/>
                </a:solidFill>
                <a:latin typeface="Canva Sans"/>
              </a:rPr>
              <a:t>rᴺ,u₁,u₂</a:t>
            </a:r>
          </a:p>
        </p:txBody>
      </p:sp>
      <p:sp>
        <p:nvSpPr>
          <p:cNvPr id="43" name="TextBox 43"/>
          <p:cNvSpPr txBox="1"/>
          <p:nvPr/>
        </p:nvSpPr>
        <p:spPr>
          <a:xfrm>
            <a:off x="10285191" y="4794461"/>
            <a:ext cx="1764440" cy="604593"/>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rᴺ,u₁</a:t>
            </a:r>
          </a:p>
        </p:txBody>
      </p:sp>
      <p:sp>
        <p:nvSpPr>
          <p:cNvPr id="44" name="TextBox 44"/>
          <p:cNvSpPr txBox="1"/>
          <p:nvPr/>
        </p:nvSpPr>
        <p:spPr>
          <a:xfrm>
            <a:off x="5576472" y="6707353"/>
            <a:ext cx="234672"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a:t>
            </a:r>
          </a:p>
        </p:txBody>
      </p:sp>
      <p:sp>
        <p:nvSpPr>
          <p:cNvPr id="45" name="TextBox 45"/>
          <p:cNvSpPr txBox="1"/>
          <p:nvPr/>
        </p:nvSpPr>
        <p:spPr>
          <a:xfrm>
            <a:off x="5693808" y="6934513"/>
            <a:ext cx="37232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N</a:t>
            </a:r>
          </a:p>
        </p:txBody>
      </p:sp>
      <p:sp>
        <p:nvSpPr>
          <p:cNvPr id="46" name="TextBox 46"/>
          <p:cNvSpPr txBox="1"/>
          <p:nvPr/>
        </p:nvSpPr>
        <p:spPr>
          <a:xfrm>
            <a:off x="10392772" y="6686364"/>
            <a:ext cx="2627884" cy="604593"/>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rᴺ,u₁,u₂...u</a:t>
            </a:r>
          </a:p>
        </p:txBody>
      </p:sp>
      <p:sp>
        <p:nvSpPr>
          <p:cNvPr id="47" name="TextBox 47"/>
          <p:cNvSpPr txBox="1"/>
          <p:nvPr/>
        </p:nvSpPr>
        <p:spPr>
          <a:xfrm>
            <a:off x="12806045" y="7065238"/>
            <a:ext cx="37232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N-1</a:t>
            </a:r>
          </a:p>
        </p:txBody>
      </p:sp>
      <p:sp>
        <p:nvSpPr>
          <p:cNvPr id="48" name="AutoShape 48"/>
          <p:cNvSpPr/>
          <p:nvPr/>
        </p:nvSpPr>
        <p:spPr>
          <a:xfrm>
            <a:off x="6020138" y="4408797"/>
            <a:ext cx="1604491" cy="0"/>
          </a:xfrm>
          <a:prstGeom prst="line">
            <a:avLst/>
          </a:prstGeom>
          <a:ln w="38100" cap="flat">
            <a:solidFill>
              <a:srgbClr val="FD6220"/>
            </a:solidFill>
            <a:prstDash val="solid"/>
            <a:headEnd type="none" w="sm" len="sm"/>
            <a:tailEnd type="triangle" w="lg" len="med"/>
          </a:ln>
        </p:spPr>
      </p:sp>
      <p:sp>
        <p:nvSpPr>
          <p:cNvPr id="49" name="AutoShape 49"/>
          <p:cNvSpPr/>
          <p:nvPr/>
        </p:nvSpPr>
        <p:spPr>
          <a:xfrm>
            <a:off x="5973425" y="5098823"/>
            <a:ext cx="1604491" cy="0"/>
          </a:xfrm>
          <a:prstGeom prst="line">
            <a:avLst/>
          </a:prstGeom>
          <a:ln w="38100" cap="flat">
            <a:solidFill>
              <a:srgbClr val="FD6220"/>
            </a:solidFill>
            <a:prstDash val="solid"/>
            <a:headEnd type="none" w="sm" len="sm"/>
            <a:tailEnd type="triangle" w="lg" len="med"/>
          </a:ln>
        </p:spPr>
      </p:sp>
      <p:sp>
        <p:nvSpPr>
          <p:cNvPr id="50" name="AutoShape 50"/>
          <p:cNvSpPr/>
          <p:nvPr/>
        </p:nvSpPr>
        <p:spPr>
          <a:xfrm>
            <a:off x="5973425" y="5845340"/>
            <a:ext cx="1604491" cy="0"/>
          </a:xfrm>
          <a:prstGeom prst="line">
            <a:avLst/>
          </a:prstGeom>
          <a:ln w="38100" cap="flat">
            <a:solidFill>
              <a:srgbClr val="FD6220"/>
            </a:solidFill>
            <a:prstDash val="solid"/>
            <a:headEnd type="none" w="sm" len="sm"/>
            <a:tailEnd type="triangle" w="lg" len="med"/>
          </a:ln>
        </p:spPr>
      </p:sp>
      <p:sp>
        <p:nvSpPr>
          <p:cNvPr id="51" name="AutoShape 51"/>
          <p:cNvSpPr/>
          <p:nvPr/>
        </p:nvSpPr>
        <p:spPr>
          <a:xfrm>
            <a:off x="5960702" y="7037726"/>
            <a:ext cx="1604491" cy="0"/>
          </a:xfrm>
          <a:prstGeom prst="line">
            <a:avLst/>
          </a:prstGeom>
          <a:ln w="38100" cap="flat">
            <a:solidFill>
              <a:srgbClr val="FD6220"/>
            </a:solidFill>
            <a:prstDash val="solid"/>
            <a:headEnd type="none" w="sm" len="sm"/>
            <a:tailEnd type="triangle" w="lg" len="med"/>
          </a:ln>
        </p:spPr>
      </p:sp>
      <p:sp>
        <p:nvSpPr>
          <p:cNvPr id="52" name="AutoShape 52"/>
          <p:cNvSpPr/>
          <p:nvPr/>
        </p:nvSpPr>
        <p:spPr>
          <a:xfrm>
            <a:off x="9846993" y="4361334"/>
            <a:ext cx="306286" cy="9371"/>
          </a:xfrm>
          <a:prstGeom prst="line">
            <a:avLst/>
          </a:prstGeom>
          <a:ln w="38100" cap="flat">
            <a:solidFill>
              <a:srgbClr val="FD6220"/>
            </a:solidFill>
            <a:prstDash val="solid"/>
            <a:headEnd type="none" w="sm" len="sm"/>
            <a:tailEnd type="triangle" w="lg" len="med"/>
          </a:ln>
        </p:spPr>
      </p:sp>
      <p:sp>
        <p:nvSpPr>
          <p:cNvPr id="53" name="AutoShape 53"/>
          <p:cNvSpPr/>
          <p:nvPr/>
        </p:nvSpPr>
        <p:spPr>
          <a:xfrm>
            <a:off x="9846411" y="5177701"/>
            <a:ext cx="306286" cy="9371"/>
          </a:xfrm>
          <a:prstGeom prst="line">
            <a:avLst/>
          </a:prstGeom>
          <a:ln w="38100" cap="flat">
            <a:solidFill>
              <a:srgbClr val="FD6220"/>
            </a:solidFill>
            <a:prstDash val="solid"/>
            <a:headEnd type="none" w="sm" len="sm"/>
            <a:tailEnd type="triangle" w="lg" len="med"/>
          </a:ln>
        </p:spPr>
      </p:sp>
      <p:sp>
        <p:nvSpPr>
          <p:cNvPr id="54" name="AutoShape 54"/>
          <p:cNvSpPr/>
          <p:nvPr/>
        </p:nvSpPr>
        <p:spPr>
          <a:xfrm>
            <a:off x="9845828" y="5816928"/>
            <a:ext cx="306286" cy="9371"/>
          </a:xfrm>
          <a:prstGeom prst="line">
            <a:avLst/>
          </a:prstGeom>
          <a:ln w="38100" cap="flat">
            <a:solidFill>
              <a:srgbClr val="FD6220"/>
            </a:solidFill>
            <a:prstDash val="solid"/>
            <a:headEnd type="none" w="sm" len="sm"/>
            <a:tailEnd type="triangle" w="lg" len="med"/>
          </a:ln>
        </p:spPr>
      </p:sp>
      <p:sp>
        <p:nvSpPr>
          <p:cNvPr id="55" name="AutoShape 55"/>
          <p:cNvSpPr/>
          <p:nvPr/>
        </p:nvSpPr>
        <p:spPr>
          <a:xfrm>
            <a:off x="9845245" y="7033040"/>
            <a:ext cx="306286" cy="9371"/>
          </a:xfrm>
          <a:prstGeom prst="line">
            <a:avLst/>
          </a:prstGeom>
          <a:ln w="38100" cap="flat">
            <a:solidFill>
              <a:srgbClr val="FD6220"/>
            </a:solidFill>
            <a:prstDash val="solid"/>
            <a:headEnd type="none" w="sm" len="sm"/>
            <a:tailEnd type="triangle" w="lg" len="med"/>
          </a:ln>
        </p:spPr>
      </p:sp>
      <p:sp>
        <p:nvSpPr>
          <p:cNvPr id="56" name="TextBox 56"/>
          <p:cNvSpPr txBox="1"/>
          <p:nvPr/>
        </p:nvSpPr>
        <p:spPr>
          <a:xfrm>
            <a:off x="3183912" y="576093"/>
            <a:ext cx="12352787"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sp>
        <p:nvSpPr>
          <p:cNvPr id="57" name="TextBox 57"/>
          <p:cNvSpPr txBox="1"/>
          <p:nvPr/>
        </p:nvSpPr>
        <p:spPr>
          <a:xfrm>
            <a:off x="3087958" y="8256838"/>
            <a:ext cx="13225462" cy="976630"/>
          </a:xfrm>
          <a:prstGeom prst="rect">
            <a:avLst/>
          </a:prstGeom>
        </p:spPr>
        <p:txBody>
          <a:bodyPr lIns="0" tIns="0" rIns="0" bIns="0" rtlCol="0" anchor="t">
            <a:spAutoFit/>
          </a:bodyPr>
          <a:lstStyle/>
          <a:p>
            <a:pPr>
              <a:lnSpc>
                <a:spcPts val="3919"/>
              </a:lnSpc>
            </a:pPr>
            <a:r>
              <a:rPr lang="en-US" sz="2799">
                <a:solidFill>
                  <a:srgbClr val="000000"/>
                </a:solidFill>
                <a:latin typeface="Canva Sans"/>
              </a:rPr>
              <a:t>As we increase the bit size the bit channels can be polarized either </a:t>
            </a:r>
          </a:p>
          <a:p>
            <a:pPr>
              <a:lnSpc>
                <a:spcPts val="3919"/>
              </a:lnSpc>
              <a:spcBef>
                <a:spcPct val="0"/>
              </a:spcBef>
            </a:pPr>
            <a:r>
              <a:rPr lang="en-US" sz="2799">
                <a:solidFill>
                  <a:srgbClr val="000000"/>
                </a:solidFill>
                <a:latin typeface="Canva Sans"/>
              </a:rPr>
              <a:t>very noisless or noisy and we can order them on their confidence level. </a:t>
            </a:r>
          </a:p>
        </p:txBody>
      </p:sp>
      <p:grpSp>
        <p:nvGrpSpPr>
          <p:cNvPr id="58" name="Group 58"/>
          <p:cNvGrpSpPr/>
          <p:nvPr/>
        </p:nvGrpSpPr>
        <p:grpSpPr>
          <a:xfrm>
            <a:off x="17043558" y="78126"/>
            <a:ext cx="992463" cy="992463"/>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0" name="TextBox 6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8</a:t>
              </a:r>
            </a:p>
          </p:txBody>
        </p:sp>
      </p:grpSp>
      <p:grpSp>
        <p:nvGrpSpPr>
          <p:cNvPr id="61" name="Group 61"/>
          <p:cNvGrpSpPr/>
          <p:nvPr/>
        </p:nvGrpSpPr>
        <p:grpSpPr>
          <a:xfrm>
            <a:off x="8599737" y="5906981"/>
            <a:ext cx="308521" cy="776465"/>
            <a:chOff x="0" y="0"/>
            <a:chExt cx="411361" cy="1035286"/>
          </a:xfrm>
        </p:grpSpPr>
        <p:sp>
          <p:nvSpPr>
            <p:cNvPr id="62" name="TextBox 62"/>
            <p:cNvSpPr txBox="1"/>
            <p:nvPr/>
          </p:nvSpPr>
          <p:spPr>
            <a:xfrm>
              <a:off x="0" y="-38100"/>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3" name="TextBox 63"/>
            <p:cNvSpPr txBox="1"/>
            <p:nvPr/>
          </p:nvSpPr>
          <p:spPr>
            <a:xfrm>
              <a:off x="0" y="98787"/>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4" name="TextBox 64"/>
            <p:cNvSpPr txBox="1"/>
            <p:nvPr/>
          </p:nvSpPr>
          <p:spPr>
            <a:xfrm>
              <a:off x="0" y="224599"/>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5" name="TextBox 65"/>
            <p:cNvSpPr txBox="1"/>
            <p:nvPr/>
          </p:nvSpPr>
          <p:spPr>
            <a:xfrm>
              <a:off x="0" y="390816"/>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6" name="TextBox 66"/>
            <p:cNvSpPr txBox="1"/>
            <p:nvPr/>
          </p:nvSpPr>
          <p:spPr>
            <a:xfrm>
              <a:off x="0" y="505373"/>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grpSp>
      <p:grpSp>
        <p:nvGrpSpPr>
          <p:cNvPr id="67" name="Group 67"/>
          <p:cNvGrpSpPr/>
          <p:nvPr/>
        </p:nvGrpSpPr>
        <p:grpSpPr>
          <a:xfrm>
            <a:off x="16373304" y="5379918"/>
            <a:ext cx="6059445" cy="605944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9" name="TextBox 6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0" name="Freeform 70"/>
          <p:cNvSpPr/>
          <p:nvPr/>
        </p:nvSpPr>
        <p:spPr>
          <a:xfrm>
            <a:off x="15709169"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71" name="Group 71"/>
          <p:cNvGrpSpPr/>
          <p:nvPr/>
        </p:nvGrpSpPr>
        <p:grpSpPr>
          <a:xfrm>
            <a:off x="11762088" y="-9632634"/>
            <a:ext cx="10994424" cy="10994424"/>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26252"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043448" y="60007"/>
            <a:ext cx="12904903"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9</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2133410" y="1817511"/>
            <a:ext cx="4376243" cy="2815485"/>
          </a:xfrm>
          <a:custGeom>
            <a:avLst/>
            <a:gdLst/>
            <a:ahLst/>
            <a:cxnLst/>
            <a:rect l="l" t="t" r="r" b="b"/>
            <a:pathLst>
              <a:path w="4376243" h="2815485">
                <a:moveTo>
                  <a:pt x="0" y="0"/>
                </a:moveTo>
                <a:lnTo>
                  <a:pt x="4376243" y="0"/>
                </a:lnTo>
                <a:lnTo>
                  <a:pt x="4376243" y="2815485"/>
                </a:lnTo>
                <a:lnTo>
                  <a:pt x="0" y="2815485"/>
                </a:lnTo>
                <a:lnTo>
                  <a:pt x="0" y="0"/>
                </a:lnTo>
                <a:close/>
              </a:path>
            </a:pathLst>
          </a:custGeom>
          <a:blipFill>
            <a:blip r:embed="rId6"/>
            <a:stretch>
              <a:fillRect/>
            </a:stretch>
          </a:blipFill>
        </p:spPr>
      </p:sp>
      <p:sp>
        <p:nvSpPr>
          <p:cNvPr id="15" name="Freeform 15"/>
          <p:cNvSpPr/>
          <p:nvPr/>
        </p:nvSpPr>
        <p:spPr>
          <a:xfrm>
            <a:off x="6993059" y="2356590"/>
            <a:ext cx="3652844" cy="1737328"/>
          </a:xfrm>
          <a:custGeom>
            <a:avLst/>
            <a:gdLst/>
            <a:ahLst/>
            <a:cxnLst/>
            <a:rect l="l" t="t" r="r" b="b"/>
            <a:pathLst>
              <a:path w="3652844" h="1737328">
                <a:moveTo>
                  <a:pt x="0" y="0"/>
                </a:moveTo>
                <a:lnTo>
                  <a:pt x="3652844" y="0"/>
                </a:lnTo>
                <a:lnTo>
                  <a:pt x="3652844" y="1737328"/>
                </a:lnTo>
                <a:lnTo>
                  <a:pt x="0" y="1737328"/>
                </a:lnTo>
                <a:lnTo>
                  <a:pt x="0" y="0"/>
                </a:lnTo>
                <a:close/>
              </a:path>
            </a:pathLst>
          </a:custGeom>
          <a:blipFill>
            <a:blip r:embed="rId7"/>
            <a:stretch>
              <a:fillRect/>
            </a:stretch>
          </a:blipFill>
        </p:spPr>
      </p:sp>
      <p:sp>
        <p:nvSpPr>
          <p:cNvPr id="16" name="Freeform 16"/>
          <p:cNvSpPr/>
          <p:nvPr/>
        </p:nvSpPr>
        <p:spPr>
          <a:xfrm>
            <a:off x="11502028" y="1817511"/>
            <a:ext cx="4218734" cy="2865857"/>
          </a:xfrm>
          <a:custGeom>
            <a:avLst/>
            <a:gdLst/>
            <a:ahLst/>
            <a:cxnLst/>
            <a:rect l="l" t="t" r="r" b="b"/>
            <a:pathLst>
              <a:path w="4218734" h="2865857">
                <a:moveTo>
                  <a:pt x="0" y="0"/>
                </a:moveTo>
                <a:lnTo>
                  <a:pt x="4218734" y="0"/>
                </a:lnTo>
                <a:lnTo>
                  <a:pt x="4218734" y="2865857"/>
                </a:lnTo>
                <a:lnTo>
                  <a:pt x="0" y="2865857"/>
                </a:lnTo>
                <a:lnTo>
                  <a:pt x="0" y="0"/>
                </a:lnTo>
                <a:close/>
              </a:path>
            </a:pathLst>
          </a:custGeom>
          <a:blipFill>
            <a:blip r:embed="rId8"/>
            <a:stretch>
              <a:fillRect/>
            </a:stretch>
          </a:blipFill>
        </p:spPr>
      </p:sp>
      <p:sp>
        <p:nvSpPr>
          <p:cNvPr id="17" name="TextBox 17"/>
          <p:cNvSpPr txBox="1"/>
          <p:nvPr/>
        </p:nvSpPr>
        <p:spPr>
          <a:xfrm>
            <a:off x="3366557" y="1368339"/>
            <a:ext cx="9178766"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Bold"/>
              </a:rPr>
              <a:t>How can we polarize a data channel into extremal good and bad channels?</a:t>
            </a:r>
          </a:p>
        </p:txBody>
      </p:sp>
      <p:sp>
        <p:nvSpPr>
          <p:cNvPr id="18" name="TextBox 18"/>
          <p:cNvSpPr txBox="1"/>
          <p:nvPr/>
        </p:nvSpPr>
        <p:spPr>
          <a:xfrm>
            <a:off x="1489855" y="4778618"/>
            <a:ext cx="16047312" cy="5608843"/>
          </a:xfrm>
          <a:prstGeom prst="rect">
            <a:avLst/>
          </a:prstGeom>
        </p:spPr>
        <p:txBody>
          <a:bodyPr lIns="0" tIns="0" rIns="0" bIns="0" rtlCol="0" anchor="t">
            <a:spAutoFit/>
          </a:bodyPr>
          <a:lstStyle/>
          <a:p>
            <a:pPr>
              <a:lnSpc>
                <a:spcPts val="3998"/>
              </a:lnSpc>
            </a:pPr>
            <a:r>
              <a:rPr lang="en-US" sz="2855" dirty="0">
                <a:solidFill>
                  <a:srgbClr val="000000"/>
                </a:solidFill>
                <a:latin typeface="Canva Sans"/>
              </a:rPr>
              <a:t>Let W is a Binary Erasure Channel (BEC)</a:t>
            </a:r>
          </a:p>
          <a:p>
            <a:pPr>
              <a:lnSpc>
                <a:spcPts val="3998"/>
              </a:lnSpc>
            </a:pPr>
            <a:r>
              <a:rPr lang="en-US" sz="2855" dirty="0">
                <a:solidFill>
                  <a:srgbClr val="000000"/>
                </a:solidFill>
                <a:latin typeface="Canva Sans"/>
              </a:rPr>
              <a:t>let X is fed into W </a:t>
            </a:r>
          </a:p>
          <a:p>
            <a:pPr>
              <a:lnSpc>
                <a:spcPts val="3998"/>
              </a:lnSpc>
            </a:pPr>
            <a:r>
              <a:rPr lang="en-US" sz="2855" dirty="0">
                <a:solidFill>
                  <a:srgbClr val="000000"/>
                </a:solidFill>
                <a:latin typeface="Canva Sans"/>
              </a:rPr>
              <a:t>X is unsuccessfully decoded with probability p that is BEC is able to detect that bit has been erased.</a:t>
            </a:r>
          </a:p>
          <a:p>
            <a:pPr>
              <a:lnSpc>
                <a:spcPts val="3998"/>
              </a:lnSpc>
            </a:pPr>
            <a:r>
              <a:rPr lang="en-US" sz="2855" dirty="0">
                <a:solidFill>
                  <a:srgbClr val="000000"/>
                </a:solidFill>
                <a:latin typeface="Canva Sans"/>
              </a:rPr>
              <a:t>X is successfully decoded into Y probability 1-p</a:t>
            </a:r>
          </a:p>
          <a:p>
            <a:pPr>
              <a:lnSpc>
                <a:spcPts val="3998"/>
              </a:lnSpc>
            </a:pPr>
            <a:endParaRPr lang="en-US" sz="2855" dirty="0">
              <a:solidFill>
                <a:srgbClr val="000000"/>
              </a:solidFill>
              <a:latin typeface="Canva Sans"/>
            </a:endParaRPr>
          </a:p>
          <a:p>
            <a:pPr marL="616597" lvl="1" indent="-308299">
              <a:lnSpc>
                <a:spcPts val="3998"/>
              </a:lnSpc>
              <a:buFont typeface="Arial"/>
              <a:buChar char="•"/>
            </a:pPr>
            <a:r>
              <a:rPr lang="en-US" sz="2855" spc="-8" dirty="0">
                <a:solidFill>
                  <a:srgbClr val="000000"/>
                </a:solidFill>
                <a:latin typeface="Canva Sans Bold"/>
              </a:rPr>
              <a:t>W⁻</a:t>
            </a:r>
            <a:r>
              <a:rPr lang="en-US" sz="2855" spc="-8" dirty="0">
                <a:solidFill>
                  <a:srgbClr val="000000"/>
                </a:solidFill>
                <a:latin typeface="Canva Sans"/>
              </a:rPr>
              <a:t> : U₁ → (Y₁, Y₂)</a:t>
            </a:r>
          </a:p>
          <a:p>
            <a:pPr marL="616597" lvl="1" indent="-308299">
              <a:lnSpc>
                <a:spcPts val="3998"/>
              </a:lnSpc>
              <a:buFont typeface="Arial"/>
              <a:buChar char="•"/>
            </a:pPr>
            <a:r>
              <a:rPr lang="en-US" sz="2855" spc="-8" dirty="0">
                <a:solidFill>
                  <a:srgbClr val="000000"/>
                </a:solidFill>
                <a:latin typeface="Canva Sans Bold"/>
              </a:rPr>
              <a:t>W⁺</a:t>
            </a:r>
            <a:r>
              <a:rPr lang="en-US" sz="2855" spc="-8" dirty="0">
                <a:solidFill>
                  <a:srgbClr val="000000"/>
                </a:solidFill>
                <a:latin typeface="Canva Sans"/>
              </a:rPr>
              <a:t> : U₂ →(Y₁, Y₂)</a:t>
            </a:r>
          </a:p>
          <a:p>
            <a:pPr>
              <a:lnSpc>
                <a:spcPts val="3998"/>
              </a:lnSpc>
            </a:pPr>
            <a:r>
              <a:rPr lang="en-US" sz="2855" spc="-8" dirty="0">
                <a:solidFill>
                  <a:srgbClr val="000000"/>
                </a:solidFill>
                <a:latin typeface="Canva Sans"/>
              </a:rPr>
              <a:t>W- tries to reconstruct input received on U1 channel </a:t>
            </a:r>
          </a:p>
          <a:p>
            <a:pPr>
              <a:lnSpc>
                <a:spcPts val="3998"/>
              </a:lnSpc>
            </a:pPr>
            <a:r>
              <a:rPr lang="en-US" sz="2855" spc="-8" dirty="0">
                <a:solidFill>
                  <a:srgbClr val="000000"/>
                </a:solidFill>
                <a:latin typeface="Canva Sans"/>
              </a:rPr>
              <a:t>W+ tries to reconstruct input received on U2 channel.</a:t>
            </a:r>
          </a:p>
          <a:p>
            <a:pPr>
              <a:lnSpc>
                <a:spcPts val="3998"/>
              </a:lnSpc>
              <a:spcBef>
                <a:spcPct val="0"/>
              </a:spcBef>
            </a:pPr>
            <a:endParaRPr lang="en-US" sz="2855" spc="-8" dirty="0">
              <a:solidFill>
                <a:srgbClr val="000000"/>
              </a:solidFill>
              <a:latin typeface="Canva Sans"/>
            </a:endParaRPr>
          </a:p>
        </p:txBody>
      </p:sp>
      <p:sp>
        <p:nvSpPr>
          <p:cNvPr id="19" name="TextBox 19"/>
          <p:cNvSpPr txBox="1"/>
          <p:nvPr/>
        </p:nvSpPr>
        <p:spPr>
          <a:xfrm>
            <a:off x="750833" y="10022841"/>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20" name="Group 20"/>
          <p:cNvGrpSpPr/>
          <p:nvPr/>
        </p:nvGrpSpPr>
        <p:grpSpPr>
          <a:xfrm>
            <a:off x="11762088" y="-9632634"/>
            <a:ext cx="10994424" cy="1099442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26252"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07928" y="41889"/>
            <a:ext cx="12428771"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10</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3305920" y="1938638"/>
            <a:ext cx="10481175" cy="3679747"/>
          </a:xfrm>
          <a:custGeom>
            <a:avLst/>
            <a:gdLst/>
            <a:ahLst/>
            <a:cxnLst/>
            <a:rect l="l" t="t" r="r" b="b"/>
            <a:pathLst>
              <a:path w="10481175" h="3679747">
                <a:moveTo>
                  <a:pt x="0" y="0"/>
                </a:moveTo>
                <a:lnTo>
                  <a:pt x="10481175" y="0"/>
                </a:lnTo>
                <a:lnTo>
                  <a:pt x="10481175" y="3679747"/>
                </a:lnTo>
                <a:lnTo>
                  <a:pt x="0" y="3679747"/>
                </a:lnTo>
                <a:lnTo>
                  <a:pt x="0" y="0"/>
                </a:lnTo>
                <a:close/>
              </a:path>
            </a:pathLst>
          </a:custGeom>
          <a:blipFill>
            <a:blip r:embed="rId6"/>
            <a:stretch>
              <a:fillRect/>
            </a:stretch>
          </a:blipFill>
        </p:spPr>
      </p:sp>
      <p:sp>
        <p:nvSpPr>
          <p:cNvPr id="15" name="TextBox 15"/>
          <p:cNvSpPr txBox="1"/>
          <p:nvPr/>
        </p:nvSpPr>
        <p:spPr>
          <a:xfrm>
            <a:off x="1796940" y="1227070"/>
            <a:ext cx="11013281"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Bold"/>
              </a:rPr>
              <a:t>How can we polarize a data channel into extremal good and bad channels?</a:t>
            </a:r>
          </a:p>
        </p:txBody>
      </p:sp>
      <p:sp>
        <p:nvSpPr>
          <p:cNvPr id="16" name="TextBox 16"/>
          <p:cNvSpPr txBox="1"/>
          <p:nvPr/>
        </p:nvSpPr>
        <p:spPr>
          <a:xfrm>
            <a:off x="1796940" y="5876563"/>
            <a:ext cx="16047312" cy="4190214"/>
          </a:xfrm>
          <a:prstGeom prst="rect">
            <a:avLst/>
          </a:prstGeom>
        </p:spPr>
        <p:txBody>
          <a:bodyPr lIns="0" tIns="0" rIns="0" bIns="0" rtlCol="0" anchor="t">
            <a:spAutoFit/>
          </a:bodyPr>
          <a:lstStyle/>
          <a:p>
            <a:pPr>
              <a:lnSpc>
                <a:spcPts val="3718"/>
              </a:lnSpc>
            </a:pPr>
            <a:r>
              <a:rPr lang="en-US" sz="2655">
                <a:solidFill>
                  <a:srgbClr val="000000"/>
                </a:solidFill>
                <a:latin typeface="Canva Sans"/>
              </a:rPr>
              <a:t>U1 can only be decoded successfully decoded with probability (1-p)² </a:t>
            </a:r>
          </a:p>
          <a:p>
            <a:pPr>
              <a:lnSpc>
                <a:spcPts val="3718"/>
              </a:lnSpc>
            </a:pPr>
            <a:r>
              <a:rPr lang="en-US" sz="2655">
                <a:solidFill>
                  <a:srgbClr val="000000"/>
                </a:solidFill>
                <a:latin typeface="Canva Sans"/>
              </a:rPr>
              <a:t>since U1 can be extracted from U1 xor U2  and U2 is successfully decoded.</a:t>
            </a:r>
          </a:p>
          <a:p>
            <a:pPr>
              <a:lnSpc>
                <a:spcPts val="3718"/>
              </a:lnSpc>
            </a:pPr>
            <a:r>
              <a:rPr lang="en-US" sz="2655">
                <a:solidFill>
                  <a:srgbClr val="000000"/>
                </a:solidFill>
                <a:latin typeface="Canva Sans"/>
              </a:rPr>
              <a:t>And all other cases will unsuccessfull decode U1</a:t>
            </a:r>
          </a:p>
          <a:p>
            <a:pPr>
              <a:lnSpc>
                <a:spcPts val="3718"/>
              </a:lnSpc>
            </a:pPr>
            <a:r>
              <a:rPr lang="en-US" sz="2655">
                <a:solidFill>
                  <a:srgbClr val="000000"/>
                </a:solidFill>
                <a:latin typeface="Canva Sans"/>
              </a:rPr>
              <a:t>U1 is successfully decoded with probability (1-p)² </a:t>
            </a:r>
          </a:p>
          <a:p>
            <a:pPr>
              <a:lnSpc>
                <a:spcPts val="3718"/>
              </a:lnSpc>
            </a:pPr>
            <a:r>
              <a:rPr lang="en-US" sz="2655">
                <a:solidFill>
                  <a:srgbClr val="000000"/>
                </a:solidFill>
                <a:latin typeface="Canva Sans"/>
              </a:rPr>
              <a:t>U1 is unsuccessfully decoded with probability p(1-p) + (1-p)p + p² =2p-p²</a:t>
            </a:r>
          </a:p>
          <a:p>
            <a:pPr>
              <a:lnSpc>
                <a:spcPts val="3718"/>
              </a:lnSpc>
            </a:pPr>
            <a:r>
              <a:rPr lang="en-US" sz="2655">
                <a:solidFill>
                  <a:srgbClr val="000000"/>
                </a:solidFill>
                <a:latin typeface="Canva Sans"/>
              </a:rPr>
              <a:t>let succcess probability 1-p=0.8 and unsuccess probability p=0.2</a:t>
            </a:r>
          </a:p>
          <a:p>
            <a:pPr>
              <a:lnSpc>
                <a:spcPts val="3718"/>
              </a:lnSpc>
            </a:pPr>
            <a:r>
              <a:rPr lang="en-US" sz="2655">
                <a:solidFill>
                  <a:srgbClr val="000000"/>
                </a:solidFill>
                <a:latin typeface="Canva Sans"/>
              </a:rPr>
              <a:t>W- success probability = (1-p)² =0.64</a:t>
            </a:r>
          </a:p>
          <a:p>
            <a:pPr>
              <a:lnSpc>
                <a:spcPts val="3718"/>
              </a:lnSpc>
            </a:pPr>
            <a:r>
              <a:rPr lang="en-US" sz="2655">
                <a:solidFill>
                  <a:srgbClr val="000000"/>
                </a:solidFill>
                <a:latin typeface="Canva Sans"/>
              </a:rPr>
              <a:t>W- unsuccess probability = p(1-p) + (1-p)p + p² =2p-p²=0.36</a:t>
            </a:r>
          </a:p>
          <a:p>
            <a:pPr>
              <a:lnSpc>
                <a:spcPts val="3718"/>
              </a:lnSpc>
              <a:spcBef>
                <a:spcPct val="0"/>
              </a:spcBef>
            </a:pPr>
            <a:endParaRPr lang="en-US" sz="2655">
              <a:solidFill>
                <a:srgbClr val="000000"/>
              </a:solidFill>
              <a:latin typeface="Canva Sans"/>
            </a:endParaRPr>
          </a:p>
        </p:txBody>
      </p:sp>
      <p:sp>
        <p:nvSpPr>
          <p:cNvPr id="17" name="TextBox 17"/>
          <p:cNvSpPr txBox="1"/>
          <p:nvPr/>
        </p:nvSpPr>
        <p:spPr>
          <a:xfrm>
            <a:off x="750833" y="9746616"/>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18" name="Group 18"/>
          <p:cNvGrpSpPr/>
          <p:nvPr/>
        </p:nvGrpSpPr>
        <p:grpSpPr>
          <a:xfrm>
            <a:off x="11762088" y="-9632634"/>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16727"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07928" y="41889"/>
            <a:ext cx="12324343"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11</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3342024" y="1663416"/>
            <a:ext cx="11584902" cy="3794586"/>
          </a:xfrm>
          <a:custGeom>
            <a:avLst/>
            <a:gdLst/>
            <a:ahLst/>
            <a:cxnLst/>
            <a:rect l="l" t="t" r="r" b="b"/>
            <a:pathLst>
              <a:path w="11584902" h="3794586">
                <a:moveTo>
                  <a:pt x="0" y="0"/>
                </a:moveTo>
                <a:lnTo>
                  <a:pt x="11584902" y="0"/>
                </a:lnTo>
                <a:lnTo>
                  <a:pt x="11584902" y="3794586"/>
                </a:lnTo>
                <a:lnTo>
                  <a:pt x="0" y="3794586"/>
                </a:lnTo>
                <a:lnTo>
                  <a:pt x="0" y="0"/>
                </a:lnTo>
                <a:close/>
              </a:path>
            </a:pathLst>
          </a:custGeom>
          <a:blipFill>
            <a:blip r:embed="rId6"/>
            <a:stretch>
              <a:fillRect t="-2195" b="-2195"/>
            </a:stretch>
          </a:blipFill>
        </p:spPr>
      </p:sp>
      <p:sp>
        <p:nvSpPr>
          <p:cNvPr id="15" name="TextBox 15"/>
          <p:cNvSpPr txBox="1"/>
          <p:nvPr/>
        </p:nvSpPr>
        <p:spPr>
          <a:xfrm>
            <a:off x="1028700" y="1149832"/>
            <a:ext cx="11013281"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Bold"/>
              </a:rPr>
              <a:t>How can we polarize a data channel into extremal good and bad channels?</a:t>
            </a:r>
          </a:p>
        </p:txBody>
      </p:sp>
      <p:sp>
        <p:nvSpPr>
          <p:cNvPr id="16" name="TextBox 16"/>
          <p:cNvSpPr txBox="1"/>
          <p:nvPr/>
        </p:nvSpPr>
        <p:spPr>
          <a:xfrm>
            <a:off x="1028700" y="5562777"/>
            <a:ext cx="14403571" cy="4724223"/>
          </a:xfrm>
          <a:prstGeom prst="rect">
            <a:avLst/>
          </a:prstGeom>
        </p:spPr>
        <p:txBody>
          <a:bodyPr lIns="0" tIns="0" rIns="0" bIns="0" rtlCol="0" anchor="t">
            <a:spAutoFit/>
          </a:bodyPr>
          <a:lstStyle/>
          <a:p>
            <a:pPr>
              <a:lnSpc>
                <a:spcPts val="3149"/>
              </a:lnSpc>
            </a:pPr>
            <a:r>
              <a:rPr lang="en-US" sz="2249">
                <a:solidFill>
                  <a:srgbClr val="000000"/>
                </a:solidFill>
                <a:latin typeface="Canva Sans"/>
              </a:rPr>
              <a:t>U2 can be successfully decoded in first and second case as U2 is received successfully .</a:t>
            </a:r>
          </a:p>
          <a:p>
            <a:pPr>
              <a:lnSpc>
                <a:spcPts val="3149"/>
              </a:lnSpc>
            </a:pPr>
            <a:r>
              <a:rPr lang="en-US" sz="2249">
                <a:solidFill>
                  <a:srgbClr val="000000"/>
                </a:solidFill>
                <a:latin typeface="Canva Sans"/>
              </a:rPr>
              <a:t>In third case we have already decoded U1 and we have U1 xor U2  and therefore we can successfully decode U2 also.</a:t>
            </a:r>
          </a:p>
          <a:p>
            <a:pPr>
              <a:lnSpc>
                <a:spcPts val="3149"/>
              </a:lnSpc>
            </a:pPr>
            <a:r>
              <a:rPr lang="en-US" sz="2249">
                <a:solidFill>
                  <a:srgbClr val="000000"/>
                </a:solidFill>
                <a:latin typeface="Canva Sans"/>
              </a:rPr>
              <a:t>In last case we can decode U2 </a:t>
            </a:r>
          </a:p>
          <a:p>
            <a:pPr>
              <a:lnSpc>
                <a:spcPts val="3149"/>
              </a:lnSpc>
            </a:pPr>
            <a:r>
              <a:rPr lang="en-US" sz="2249">
                <a:solidFill>
                  <a:srgbClr val="000000"/>
                </a:solidFill>
                <a:latin typeface="Canva Sans"/>
              </a:rPr>
              <a:t>U2 can be successfully decode with probability (1-p)² + p(1-p) + (1-p)p = 1-p²</a:t>
            </a:r>
          </a:p>
          <a:p>
            <a:pPr>
              <a:lnSpc>
                <a:spcPts val="3149"/>
              </a:lnSpc>
            </a:pPr>
            <a:r>
              <a:rPr lang="en-US" sz="2249">
                <a:solidFill>
                  <a:srgbClr val="000000"/>
                </a:solidFill>
                <a:latin typeface="Canva Sans"/>
              </a:rPr>
              <a:t>U2 can be decoded unsuccessfully with probability p²</a:t>
            </a:r>
          </a:p>
          <a:p>
            <a:pPr>
              <a:lnSpc>
                <a:spcPts val="3149"/>
              </a:lnSpc>
            </a:pPr>
            <a:r>
              <a:rPr lang="en-US" sz="2249">
                <a:solidFill>
                  <a:srgbClr val="000000"/>
                </a:solidFill>
                <a:latin typeface="Canva Sans"/>
              </a:rPr>
              <a:t>we have success probabilty from previous slide as 1-p = 0.8 </a:t>
            </a:r>
          </a:p>
          <a:p>
            <a:pPr>
              <a:lnSpc>
                <a:spcPts val="3149"/>
              </a:lnSpc>
            </a:pPr>
            <a:r>
              <a:rPr lang="en-US" sz="2249">
                <a:solidFill>
                  <a:srgbClr val="000000"/>
                </a:solidFill>
                <a:latin typeface="Canva Sans"/>
              </a:rPr>
              <a:t>and unsuccess probability p=0.2</a:t>
            </a:r>
          </a:p>
          <a:p>
            <a:pPr>
              <a:lnSpc>
                <a:spcPts val="3149"/>
              </a:lnSpc>
            </a:pPr>
            <a:r>
              <a:rPr lang="en-US" sz="2249">
                <a:solidFill>
                  <a:srgbClr val="000000"/>
                </a:solidFill>
                <a:latin typeface="Canva Sans"/>
              </a:rPr>
              <a:t>W+ success probability = (1-p)² + p(1-p) + (1-p)p = 1-p² =0.96</a:t>
            </a:r>
          </a:p>
          <a:p>
            <a:pPr>
              <a:lnSpc>
                <a:spcPts val="3149"/>
              </a:lnSpc>
            </a:pPr>
            <a:r>
              <a:rPr lang="en-US" sz="2249">
                <a:solidFill>
                  <a:srgbClr val="000000"/>
                </a:solidFill>
                <a:latin typeface="Canva Sans"/>
              </a:rPr>
              <a:t>W+ unsuccess probability = p²=0.04</a:t>
            </a:r>
          </a:p>
          <a:p>
            <a:pPr>
              <a:lnSpc>
                <a:spcPts val="3149"/>
              </a:lnSpc>
            </a:pPr>
            <a:r>
              <a:rPr lang="en-US" sz="2249">
                <a:solidFill>
                  <a:srgbClr val="000000"/>
                </a:solidFill>
                <a:latin typeface="Canva Sans Bold"/>
              </a:rPr>
              <a:t>As you can see that success probability is more in W+ than compared to W-.</a:t>
            </a:r>
          </a:p>
          <a:p>
            <a:pPr>
              <a:lnSpc>
                <a:spcPts val="3149"/>
              </a:lnSpc>
              <a:spcBef>
                <a:spcPct val="0"/>
              </a:spcBef>
            </a:pPr>
            <a:endParaRPr lang="en-US" sz="2249">
              <a:solidFill>
                <a:srgbClr val="000000"/>
              </a:solidFill>
              <a:latin typeface="Canva Sans Bold"/>
            </a:endParaRPr>
          </a:p>
        </p:txBody>
      </p:sp>
      <p:sp>
        <p:nvSpPr>
          <p:cNvPr id="17" name="TextBox 17"/>
          <p:cNvSpPr txBox="1"/>
          <p:nvPr/>
        </p:nvSpPr>
        <p:spPr>
          <a:xfrm>
            <a:off x="10781224" y="10022841"/>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18" name="Group 18"/>
          <p:cNvGrpSpPr/>
          <p:nvPr/>
        </p:nvGrpSpPr>
        <p:grpSpPr>
          <a:xfrm>
            <a:off x="11762088" y="-9632634"/>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162006" y="971550"/>
            <a:ext cx="6598813" cy="587375"/>
          </a:xfrm>
          <a:prstGeom prst="rect">
            <a:avLst/>
          </a:prstGeom>
        </p:spPr>
        <p:txBody>
          <a:bodyPr lIns="0" tIns="0" rIns="0" bIns="0" rtlCol="0" anchor="t">
            <a:spAutoFit/>
          </a:bodyPr>
          <a:lstStyle/>
          <a:p>
            <a:pPr>
              <a:lnSpc>
                <a:spcPts val="4899"/>
              </a:lnSpc>
            </a:pPr>
            <a:r>
              <a:rPr lang="en-US" sz="3499" spc="174">
                <a:solidFill>
                  <a:srgbClr val="000000"/>
                </a:solidFill>
                <a:latin typeface="Canva Sans Bold"/>
              </a:rPr>
              <a:t>Reliability Sequence</a:t>
            </a:r>
          </a:p>
        </p:txBody>
      </p:sp>
      <p:sp>
        <p:nvSpPr>
          <p:cNvPr id="3" name="TextBox 3"/>
          <p:cNvSpPr txBox="1"/>
          <p:nvPr/>
        </p:nvSpPr>
        <p:spPr>
          <a:xfrm>
            <a:off x="1142956" y="1780540"/>
            <a:ext cx="12957870" cy="24625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The reliability sequence in polar codes refers to a sequence of values assigned to each bit, indicating the confidence level in the correctness of that bit based on received channel information.</a:t>
            </a:r>
          </a:p>
          <a:p>
            <a:pPr algn="ctr">
              <a:lnSpc>
                <a:spcPts val="3919"/>
              </a:lnSpc>
            </a:pPr>
            <a:r>
              <a:rPr lang="en-US" sz="2799">
                <a:solidFill>
                  <a:srgbClr val="000000"/>
                </a:solidFill>
                <a:latin typeface="Canva Sans"/>
              </a:rPr>
              <a:t>The reliability sequence is arranged in increasing order</a:t>
            </a:r>
          </a:p>
          <a:p>
            <a:pPr algn="ctr">
              <a:lnSpc>
                <a:spcPts val="3919"/>
              </a:lnSpc>
              <a:spcBef>
                <a:spcPct val="0"/>
              </a:spcBef>
            </a:pPr>
            <a:r>
              <a:rPr lang="en-US" sz="2799">
                <a:solidFill>
                  <a:srgbClr val="000000"/>
                </a:solidFill>
                <a:latin typeface="Canva Sans"/>
              </a:rPr>
              <a:t>eg : for N=8   [ 1  2  3  5  4  6  7  8]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12</a:t>
              </a:r>
            </a:p>
          </p:txBody>
        </p:sp>
      </p:grpSp>
      <p:grpSp>
        <p:nvGrpSpPr>
          <p:cNvPr id="7" name="Group 7"/>
          <p:cNvGrpSpPr/>
          <p:nvPr/>
        </p:nvGrpSpPr>
        <p:grpSpPr>
          <a:xfrm>
            <a:off x="11762088" y="-9632634"/>
            <a:ext cx="10994424" cy="109944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372681" y="444938"/>
            <a:ext cx="18954270" cy="10994424"/>
            <a:chOff x="0" y="0"/>
            <a:chExt cx="25272360" cy="14659232"/>
          </a:xfrm>
        </p:grpSpPr>
        <p:sp>
          <p:nvSpPr>
            <p:cNvPr id="11" name="TextBox 11"/>
            <p:cNvSpPr txBox="1"/>
            <p:nvPr/>
          </p:nvSpPr>
          <p:spPr>
            <a:xfrm>
              <a:off x="10318830" y="6122039"/>
              <a:ext cx="3731895" cy="764118"/>
            </a:xfrm>
            <a:prstGeom prst="rect">
              <a:avLst/>
            </a:prstGeom>
          </p:spPr>
          <p:txBody>
            <a:bodyPr lIns="0" tIns="0" rIns="0" bIns="0" rtlCol="0" anchor="t">
              <a:spAutoFit/>
            </a:bodyPr>
            <a:lstStyle/>
            <a:p>
              <a:pPr algn="ctr">
                <a:lnSpc>
                  <a:spcPts val="4899"/>
                </a:lnSpc>
                <a:spcBef>
                  <a:spcPct val="0"/>
                </a:spcBef>
              </a:pPr>
              <a:r>
                <a:rPr lang="en-US" sz="3499" spc="174">
                  <a:solidFill>
                    <a:srgbClr val="000000"/>
                  </a:solidFill>
                  <a:latin typeface="Canva Sans Bold"/>
                </a:rPr>
                <a:t>Frozen  Bits</a:t>
              </a:r>
            </a:p>
          </p:txBody>
        </p:sp>
        <p:sp>
          <p:nvSpPr>
            <p:cNvPr id="12" name="TextBox 12"/>
            <p:cNvSpPr txBox="1"/>
            <p:nvPr/>
          </p:nvSpPr>
          <p:spPr>
            <a:xfrm>
              <a:off x="9927235" y="6355628"/>
              <a:ext cx="15345125" cy="4585123"/>
            </a:xfrm>
            <a:prstGeom prst="rect">
              <a:avLst/>
            </a:prstGeom>
          </p:spPr>
          <p:txBody>
            <a:bodyPr lIns="0" tIns="0" rIns="0" bIns="0" rtlCol="0" anchor="t">
              <a:spAutoFit/>
            </a:bodyPr>
            <a:lstStyle/>
            <a:p>
              <a:pPr algn="ctr">
                <a:lnSpc>
                  <a:spcPts val="3919"/>
                </a:lnSpc>
              </a:pPr>
              <a:endParaRPr/>
            </a:p>
            <a:p>
              <a:pPr algn="ctr">
                <a:lnSpc>
                  <a:spcPts val="3919"/>
                </a:lnSpc>
              </a:pPr>
              <a:r>
                <a:rPr lang="en-US" sz="2799">
                  <a:solidFill>
                    <a:srgbClr val="000000"/>
                  </a:solidFill>
                  <a:latin typeface="Canva Sans"/>
                </a:rPr>
                <a:t>Frozen bits in polar codes are specific bits that are known to both the encoder and the decoder and are set to predetermined values before transmission.</a:t>
              </a:r>
            </a:p>
            <a:p>
              <a:pPr algn="ctr">
                <a:lnSpc>
                  <a:spcPts val="3919"/>
                </a:lnSpc>
              </a:pPr>
              <a:r>
                <a:rPr lang="en-US" sz="2799">
                  <a:solidFill>
                    <a:srgbClr val="000000"/>
                  </a:solidFill>
                  <a:latin typeface="Canva Sans"/>
                </a:rPr>
                <a:t>F=N−K</a:t>
              </a:r>
            </a:p>
            <a:p>
              <a:pPr algn="ctr">
                <a:lnSpc>
                  <a:spcPts val="3919"/>
                </a:lnSpc>
              </a:pPr>
              <a:r>
                <a:rPr lang="en-US" sz="2799">
                  <a:solidFill>
                    <a:srgbClr val="000000"/>
                  </a:solidFill>
                  <a:latin typeface="Canva Sans"/>
                </a:rPr>
                <a:t>N= total number of bits</a:t>
              </a:r>
            </a:p>
            <a:p>
              <a:pPr algn="ctr">
                <a:lnSpc>
                  <a:spcPts val="3919"/>
                </a:lnSpc>
                <a:spcBef>
                  <a:spcPct val="0"/>
                </a:spcBef>
              </a:pPr>
              <a:r>
                <a:rPr lang="en-US" sz="2799">
                  <a:solidFill>
                    <a:srgbClr val="000000"/>
                  </a:solidFill>
                  <a:latin typeface="Canva Sans"/>
                </a:rPr>
                <a:t>K = information bits</a:t>
              </a:r>
            </a:p>
          </p:txBody>
        </p:sp>
        <p:grpSp>
          <p:nvGrpSpPr>
            <p:cNvPr id="13" name="Group 13"/>
            <p:cNvGrpSpPr/>
            <p:nvPr/>
          </p:nvGrpSpPr>
          <p:grpSpPr>
            <a:xfrm>
              <a:off x="0" y="0"/>
              <a:ext cx="14659232" cy="146592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15720762" y="5379918"/>
            <a:ext cx="6723580" cy="6059445"/>
            <a:chOff x="0" y="0"/>
            <a:chExt cx="8964773" cy="8079259"/>
          </a:xfrm>
        </p:grpSpPr>
        <p:grpSp>
          <p:nvGrpSpPr>
            <p:cNvPr id="17" name="Group 17"/>
            <p:cNvGrpSpPr/>
            <p:nvPr/>
          </p:nvGrpSpPr>
          <p:grpSpPr>
            <a:xfrm>
              <a:off x="885513" y="0"/>
              <a:ext cx="8079259" cy="80792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18601" y="6477955"/>
            <a:ext cx="2415718" cy="2230964"/>
            <a:chOff x="0" y="0"/>
            <a:chExt cx="3220957" cy="2974619"/>
          </a:xfrm>
        </p:grpSpPr>
        <p:grpSp>
          <p:nvGrpSpPr>
            <p:cNvPr id="3" name="Group 3"/>
            <p:cNvGrpSpPr/>
            <p:nvPr/>
          </p:nvGrpSpPr>
          <p:grpSpPr>
            <a:xfrm>
              <a:off x="82726" y="2238954"/>
              <a:ext cx="735665" cy="7356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6" name="Group 6"/>
            <p:cNvGrpSpPr/>
            <p:nvPr/>
          </p:nvGrpSpPr>
          <p:grpSpPr>
            <a:xfrm>
              <a:off x="2402566" y="2238954"/>
              <a:ext cx="735665" cy="7356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9" name="Group 9"/>
            <p:cNvGrpSpPr/>
            <p:nvPr/>
          </p:nvGrpSpPr>
          <p:grpSpPr>
            <a:xfrm>
              <a:off x="1259924" y="0"/>
              <a:ext cx="735665" cy="7356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sp>
          <p:nvSpPr>
            <p:cNvPr id="12" name="AutoShape 12"/>
            <p:cNvSpPr/>
            <p:nvPr/>
          </p:nvSpPr>
          <p:spPr>
            <a:xfrm flipV="1">
              <a:off x="450558" y="367833"/>
              <a:ext cx="809366" cy="1871122"/>
            </a:xfrm>
            <a:prstGeom prst="line">
              <a:avLst/>
            </a:prstGeom>
            <a:ln w="26359" cap="flat">
              <a:solidFill>
                <a:srgbClr val="FD6220"/>
              </a:solidFill>
              <a:prstDash val="solid"/>
              <a:headEnd type="none" w="sm" len="sm"/>
              <a:tailEnd type="none" w="sm" len="sm"/>
            </a:ln>
          </p:spPr>
        </p:sp>
        <p:sp>
          <p:nvSpPr>
            <p:cNvPr id="13" name="AutoShape 13"/>
            <p:cNvSpPr/>
            <p:nvPr/>
          </p:nvSpPr>
          <p:spPr>
            <a:xfrm flipH="1" flipV="1">
              <a:off x="1995589" y="367833"/>
              <a:ext cx="774810" cy="1871122"/>
            </a:xfrm>
            <a:prstGeom prst="line">
              <a:avLst/>
            </a:prstGeom>
            <a:ln w="26359" cap="flat">
              <a:solidFill>
                <a:srgbClr val="FD6220"/>
              </a:solidFill>
              <a:prstDash val="solid"/>
              <a:headEnd type="none" w="sm" len="sm"/>
              <a:tailEnd type="none" w="sm" len="sm"/>
            </a:ln>
          </p:spPr>
        </p:sp>
        <p:sp>
          <p:nvSpPr>
            <p:cNvPr id="14" name="TextBox 14"/>
            <p:cNvSpPr txBox="1"/>
            <p:nvPr/>
          </p:nvSpPr>
          <p:spPr>
            <a:xfrm>
              <a:off x="0"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u1</a:t>
              </a:r>
            </a:p>
          </p:txBody>
        </p:sp>
        <p:sp>
          <p:nvSpPr>
            <p:cNvPr id="15" name="TextBox 15"/>
            <p:cNvSpPr txBox="1"/>
            <p:nvPr/>
          </p:nvSpPr>
          <p:spPr>
            <a:xfrm>
              <a:off x="2319841"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u2</a:t>
              </a:r>
            </a:p>
          </p:txBody>
        </p:sp>
      </p:grpSp>
      <p:grpSp>
        <p:nvGrpSpPr>
          <p:cNvPr id="16" name="Group 16"/>
          <p:cNvGrpSpPr/>
          <p:nvPr/>
        </p:nvGrpSpPr>
        <p:grpSpPr>
          <a:xfrm>
            <a:off x="7345917" y="8157171"/>
            <a:ext cx="551749" cy="551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8" name="TextBox 18"/>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19" name="Group 19"/>
          <p:cNvGrpSpPr/>
          <p:nvPr/>
        </p:nvGrpSpPr>
        <p:grpSpPr>
          <a:xfrm>
            <a:off x="9085797" y="8157171"/>
            <a:ext cx="551749" cy="5517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1" name="TextBox 2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2" name="Group 22"/>
          <p:cNvGrpSpPr/>
          <p:nvPr/>
        </p:nvGrpSpPr>
        <p:grpSpPr>
          <a:xfrm>
            <a:off x="8228816" y="6477955"/>
            <a:ext cx="551749" cy="55174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4" name="TextBox 24"/>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5" name="AutoShape 25"/>
          <p:cNvSpPr/>
          <p:nvPr/>
        </p:nvSpPr>
        <p:spPr>
          <a:xfrm flipV="1">
            <a:off x="7621791" y="6753829"/>
            <a:ext cx="607024" cy="1403341"/>
          </a:xfrm>
          <a:prstGeom prst="line">
            <a:avLst/>
          </a:prstGeom>
          <a:ln w="19050" cap="flat">
            <a:solidFill>
              <a:srgbClr val="FD6220"/>
            </a:solidFill>
            <a:prstDash val="solid"/>
            <a:headEnd type="none" w="sm" len="sm"/>
            <a:tailEnd type="none" w="sm" len="sm"/>
          </a:ln>
        </p:spPr>
      </p:sp>
      <p:sp>
        <p:nvSpPr>
          <p:cNvPr id="26" name="AutoShape 26"/>
          <p:cNvSpPr/>
          <p:nvPr/>
        </p:nvSpPr>
        <p:spPr>
          <a:xfrm flipH="1" flipV="1">
            <a:off x="8780564" y="6753829"/>
            <a:ext cx="581107" cy="1403341"/>
          </a:xfrm>
          <a:prstGeom prst="line">
            <a:avLst/>
          </a:prstGeom>
          <a:ln w="19050" cap="flat">
            <a:solidFill>
              <a:srgbClr val="FD6220"/>
            </a:solidFill>
            <a:prstDash val="solid"/>
            <a:headEnd type="none" w="sm" len="sm"/>
            <a:tailEnd type="none" w="sm" len="sm"/>
          </a:ln>
        </p:spPr>
      </p:sp>
      <p:sp>
        <p:nvSpPr>
          <p:cNvPr id="27" name="TextBox 27"/>
          <p:cNvSpPr txBox="1"/>
          <p:nvPr/>
        </p:nvSpPr>
        <p:spPr>
          <a:xfrm>
            <a:off x="7283873" y="8199592"/>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u3</a:t>
            </a:r>
          </a:p>
        </p:txBody>
      </p:sp>
      <p:sp>
        <p:nvSpPr>
          <p:cNvPr id="28" name="TextBox 28"/>
          <p:cNvSpPr txBox="1"/>
          <p:nvPr/>
        </p:nvSpPr>
        <p:spPr>
          <a:xfrm>
            <a:off x="9023753" y="8229006"/>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u4</a:t>
            </a:r>
          </a:p>
        </p:txBody>
      </p:sp>
      <p:grpSp>
        <p:nvGrpSpPr>
          <p:cNvPr id="29" name="Group 29"/>
          <p:cNvGrpSpPr/>
          <p:nvPr/>
        </p:nvGrpSpPr>
        <p:grpSpPr>
          <a:xfrm>
            <a:off x="6786647" y="4113508"/>
            <a:ext cx="551749" cy="55174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1" name="TextBox 3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2" name="AutoShape 32"/>
          <p:cNvSpPr/>
          <p:nvPr/>
        </p:nvSpPr>
        <p:spPr>
          <a:xfrm flipV="1">
            <a:off x="5626459" y="4389382"/>
            <a:ext cx="1160187" cy="2088572"/>
          </a:xfrm>
          <a:prstGeom prst="line">
            <a:avLst/>
          </a:prstGeom>
          <a:ln w="19050" cap="flat">
            <a:solidFill>
              <a:srgbClr val="FD6220"/>
            </a:solidFill>
            <a:prstDash val="solid"/>
            <a:headEnd type="none" w="sm" len="sm"/>
            <a:tailEnd type="none" w="sm" len="sm"/>
          </a:ln>
        </p:spPr>
      </p:sp>
      <p:sp>
        <p:nvSpPr>
          <p:cNvPr id="33" name="AutoShape 33"/>
          <p:cNvSpPr/>
          <p:nvPr/>
        </p:nvSpPr>
        <p:spPr>
          <a:xfrm flipH="1" flipV="1">
            <a:off x="7338396" y="4389382"/>
            <a:ext cx="1166294" cy="2088572"/>
          </a:xfrm>
          <a:prstGeom prst="line">
            <a:avLst/>
          </a:prstGeom>
          <a:ln w="19050" cap="flat">
            <a:solidFill>
              <a:srgbClr val="FD6220"/>
            </a:solidFill>
            <a:prstDash val="solid"/>
            <a:headEnd type="none" w="sm" len="sm"/>
            <a:tailEnd type="none" w="sm" len="sm"/>
          </a:ln>
        </p:spPr>
      </p:sp>
      <p:grpSp>
        <p:nvGrpSpPr>
          <p:cNvPr id="34" name="Group 34"/>
          <p:cNvGrpSpPr/>
          <p:nvPr/>
        </p:nvGrpSpPr>
        <p:grpSpPr>
          <a:xfrm>
            <a:off x="9867850" y="6477955"/>
            <a:ext cx="2415718" cy="2230964"/>
            <a:chOff x="0" y="0"/>
            <a:chExt cx="3220957" cy="2974619"/>
          </a:xfrm>
        </p:grpSpPr>
        <p:grpSp>
          <p:nvGrpSpPr>
            <p:cNvPr id="35" name="Group 35"/>
            <p:cNvGrpSpPr/>
            <p:nvPr/>
          </p:nvGrpSpPr>
          <p:grpSpPr>
            <a:xfrm>
              <a:off x="82726" y="2238954"/>
              <a:ext cx="735665" cy="73566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38" name="Group 38"/>
            <p:cNvGrpSpPr/>
            <p:nvPr/>
          </p:nvGrpSpPr>
          <p:grpSpPr>
            <a:xfrm>
              <a:off x="2402566" y="2238954"/>
              <a:ext cx="735665" cy="73566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41" name="Group 41"/>
            <p:cNvGrpSpPr/>
            <p:nvPr/>
          </p:nvGrpSpPr>
          <p:grpSpPr>
            <a:xfrm>
              <a:off x="1259924" y="0"/>
              <a:ext cx="735665" cy="73566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sp>
          <p:nvSpPr>
            <p:cNvPr id="44" name="AutoShape 44"/>
            <p:cNvSpPr/>
            <p:nvPr/>
          </p:nvSpPr>
          <p:spPr>
            <a:xfrm flipV="1">
              <a:off x="450558" y="367833"/>
              <a:ext cx="809366" cy="1871122"/>
            </a:xfrm>
            <a:prstGeom prst="line">
              <a:avLst/>
            </a:prstGeom>
            <a:ln w="26359" cap="flat">
              <a:solidFill>
                <a:srgbClr val="FD6220"/>
              </a:solidFill>
              <a:prstDash val="solid"/>
              <a:headEnd type="none" w="sm" len="sm"/>
              <a:tailEnd type="none" w="sm" len="sm"/>
            </a:ln>
          </p:spPr>
        </p:sp>
        <p:sp>
          <p:nvSpPr>
            <p:cNvPr id="45" name="AutoShape 45"/>
            <p:cNvSpPr/>
            <p:nvPr/>
          </p:nvSpPr>
          <p:spPr>
            <a:xfrm flipH="1" flipV="1">
              <a:off x="1995589" y="367833"/>
              <a:ext cx="774810" cy="1871122"/>
            </a:xfrm>
            <a:prstGeom prst="line">
              <a:avLst/>
            </a:prstGeom>
            <a:ln w="26359" cap="flat">
              <a:solidFill>
                <a:srgbClr val="FD6220"/>
              </a:solidFill>
              <a:prstDash val="solid"/>
              <a:headEnd type="none" w="sm" len="sm"/>
              <a:tailEnd type="none" w="sm" len="sm"/>
            </a:ln>
          </p:spPr>
        </p:sp>
        <p:sp>
          <p:nvSpPr>
            <p:cNvPr id="46" name="TextBox 46"/>
            <p:cNvSpPr txBox="1"/>
            <p:nvPr/>
          </p:nvSpPr>
          <p:spPr>
            <a:xfrm>
              <a:off x="0"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u5</a:t>
              </a:r>
            </a:p>
          </p:txBody>
        </p:sp>
        <p:sp>
          <p:nvSpPr>
            <p:cNvPr id="47" name="TextBox 47"/>
            <p:cNvSpPr txBox="1"/>
            <p:nvPr/>
          </p:nvSpPr>
          <p:spPr>
            <a:xfrm>
              <a:off x="2319841"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u6</a:t>
              </a:r>
            </a:p>
          </p:txBody>
        </p:sp>
      </p:grpSp>
      <p:grpSp>
        <p:nvGrpSpPr>
          <p:cNvPr id="48" name="Group 48"/>
          <p:cNvGrpSpPr/>
          <p:nvPr/>
        </p:nvGrpSpPr>
        <p:grpSpPr>
          <a:xfrm>
            <a:off x="12235896" y="4113508"/>
            <a:ext cx="551749" cy="55174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0" name="TextBox 5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51" name="AutoShape 51"/>
          <p:cNvSpPr/>
          <p:nvPr/>
        </p:nvSpPr>
        <p:spPr>
          <a:xfrm flipV="1">
            <a:off x="11075709" y="4389382"/>
            <a:ext cx="1160187" cy="2088572"/>
          </a:xfrm>
          <a:prstGeom prst="line">
            <a:avLst/>
          </a:prstGeom>
          <a:ln w="19050" cap="flat">
            <a:solidFill>
              <a:srgbClr val="FD6220"/>
            </a:solidFill>
            <a:prstDash val="solid"/>
            <a:headEnd type="none" w="sm" len="sm"/>
            <a:tailEnd type="none" w="sm" len="sm"/>
          </a:ln>
        </p:spPr>
      </p:sp>
      <p:sp>
        <p:nvSpPr>
          <p:cNvPr id="52" name="AutoShape 52"/>
          <p:cNvSpPr/>
          <p:nvPr/>
        </p:nvSpPr>
        <p:spPr>
          <a:xfrm flipV="1">
            <a:off x="7062521" y="2139526"/>
            <a:ext cx="2477596" cy="1973982"/>
          </a:xfrm>
          <a:prstGeom prst="line">
            <a:avLst/>
          </a:prstGeom>
          <a:ln w="19050" cap="flat">
            <a:solidFill>
              <a:srgbClr val="FD6220"/>
            </a:solidFill>
            <a:prstDash val="solid"/>
            <a:headEnd type="none" w="sm" len="sm"/>
            <a:tailEnd type="none" w="sm" len="sm"/>
          </a:ln>
        </p:spPr>
      </p:sp>
      <p:sp>
        <p:nvSpPr>
          <p:cNvPr id="53" name="AutoShape 53"/>
          <p:cNvSpPr/>
          <p:nvPr/>
        </p:nvSpPr>
        <p:spPr>
          <a:xfrm flipH="1" flipV="1">
            <a:off x="9973569" y="2137110"/>
            <a:ext cx="2538202" cy="1976398"/>
          </a:xfrm>
          <a:prstGeom prst="line">
            <a:avLst/>
          </a:prstGeom>
          <a:ln w="19050" cap="flat">
            <a:solidFill>
              <a:srgbClr val="FD6220"/>
            </a:solidFill>
            <a:prstDash val="solid"/>
            <a:headEnd type="none" w="sm" len="sm"/>
            <a:tailEnd type="none" w="sm" len="sm"/>
          </a:ln>
        </p:spPr>
      </p:sp>
      <p:grpSp>
        <p:nvGrpSpPr>
          <p:cNvPr id="54" name="Group 54"/>
          <p:cNvGrpSpPr/>
          <p:nvPr/>
        </p:nvGrpSpPr>
        <p:grpSpPr>
          <a:xfrm>
            <a:off x="9480016" y="1691738"/>
            <a:ext cx="551749" cy="55174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6" name="TextBox 5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57" name="TextBox 57"/>
          <p:cNvSpPr txBox="1"/>
          <p:nvPr/>
        </p:nvSpPr>
        <p:spPr>
          <a:xfrm>
            <a:off x="9010130" y="8820658"/>
            <a:ext cx="55562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a:t>
            </a:r>
          </a:p>
        </p:txBody>
      </p:sp>
      <p:sp>
        <p:nvSpPr>
          <p:cNvPr id="58" name="TextBox 58"/>
          <p:cNvSpPr txBox="1"/>
          <p:nvPr/>
        </p:nvSpPr>
        <p:spPr>
          <a:xfrm>
            <a:off x="11636517" y="8842269"/>
            <a:ext cx="561499"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a:t>
            </a:r>
          </a:p>
        </p:txBody>
      </p:sp>
      <p:sp>
        <p:nvSpPr>
          <p:cNvPr id="59" name="TextBox 59"/>
          <p:cNvSpPr txBox="1"/>
          <p:nvPr/>
        </p:nvSpPr>
        <p:spPr>
          <a:xfrm>
            <a:off x="12890246" y="8842269"/>
            <a:ext cx="57261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m3</a:t>
            </a:r>
          </a:p>
        </p:txBody>
      </p:sp>
      <p:sp>
        <p:nvSpPr>
          <p:cNvPr id="60" name="TextBox 60"/>
          <p:cNvSpPr txBox="1"/>
          <p:nvPr/>
        </p:nvSpPr>
        <p:spPr>
          <a:xfrm>
            <a:off x="14634114" y="8842269"/>
            <a:ext cx="58150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m4</a:t>
            </a:r>
          </a:p>
        </p:txBody>
      </p:sp>
      <p:sp>
        <p:nvSpPr>
          <p:cNvPr id="61" name="TextBox 61"/>
          <p:cNvSpPr txBox="1"/>
          <p:nvPr/>
        </p:nvSpPr>
        <p:spPr>
          <a:xfrm>
            <a:off x="10207212" y="8842269"/>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2" name="TextBox 62"/>
          <p:cNvSpPr txBox="1"/>
          <p:nvPr/>
        </p:nvSpPr>
        <p:spPr>
          <a:xfrm>
            <a:off x="7624093" y="8842269"/>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3" name="TextBox 63"/>
          <p:cNvSpPr txBox="1"/>
          <p:nvPr/>
        </p:nvSpPr>
        <p:spPr>
          <a:xfrm>
            <a:off x="6357768" y="8820658"/>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4" name="TextBox 64"/>
          <p:cNvSpPr txBox="1"/>
          <p:nvPr/>
        </p:nvSpPr>
        <p:spPr>
          <a:xfrm>
            <a:off x="4628763" y="8820658"/>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5" name="TextBox 65"/>
          <p:cNvSpPr txBox="1"/>
          <p:nvPr/>
        </p:nvSpPr>
        <p:spPr>
          <a:xfrm>
            <a:off x="4167832" y="6082161"/>
            <a:ext cx="917258"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(0 0)</a:t>
            </a:r>
          </a:p>
        </p:txBody>
      </p:sp>
      <p:sp>
        <p:nvSpPr>
          <p:cNvPr id="66" name="TextBox 66"/>
          <p:cNvSpPr txBox="1"/>
          <p:nvPr/>
        </p:nvSpPr>
        <p:spPr>
          <a:xfrm>
            <a:off x="6601379" y="6082161"/>
            <a:ext cx="148907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 m1)</a:t>
            </a:r>
          </a:p>
        </p:txBody>
      </p:sp>
      <p:sp>
        <p:nvSpPr>
          <p:cNvPr id="67" name="TextBox 67"/>
          <p:cNvSpPr txBox="1"/>
          <p:nvPr/>
        </p:nvSpPr>
        <p:spPr>
          <a:xfrm>
            <a:off x="11533077" y="6105372"/>
            <a:ext cx="150098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 m2)</a:t>
            </a:r>
          </a:p>
        </p:txBody>
      </p:sp>
      <p:grpSp>
        <p:nvGrpSpPr>
          <p:cNvPr id="68" name="Group 68"/>
          <p:cNvGrpSpPr/>
          <p:nvPr/>
        </p:nvGrpSpPr>
        <p:grpSpPr>
          <a:xfrm>
            <a:off x="12742408" y="8157171"/>
            <a:ext cx="551749" cy="55174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0" name="TextBox 7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71" name="Group 71"/>
          <p:cNvGrpSpPr/>
          <p:nvPr/>
        </p:nvGrpSpPr>
        <p:grpSpPr>
          <a:xfrm>
            <a:off x="14482288" y="8157171"/>
            <a:ext cx="551749" cy="551749"/>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3" name="TextBox 7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74" name="Group 74"/>
          <p:cNvGrpSpPr/>
          <p:nvPr/>
        </p:nvGrpSpPr>
        <p:grpSpPr>
          <a:xfrm>
            <a:off x="13616990" y="6473311"/>
            <a:ext cx="551749" cy="551749"/>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6" name="TextBox 7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77" name="AutoShape 77"/>
          <p:cNvSpPr/>
          <p:nvPr/>
        </p:nvSpPr>
        <p:spPr>
          <a:xfrm flipV="1">
            <a:off x="13018282" y="6753829"/>
            <a:ext cx="607024" cy="1403341"/>
          </a:xfrm>
          <a:prstGeom prst="line">
            <a:avLst/>
          </a:prstGeom>
          <a:ln w="19050" cap="flat">
            <a:solidFill>
              <a:srgbClr val="FD6220"/>
            </a:solidFill>
            <a:prstDash val="solid"/>
            <a:headEnd type="none" w="sm" len="sm"/>
            <a:tailEnd type="none" w="sm" len="sm"/>
          </a:ln>
        </p:spPr>
      </p:sp>
      <p:sp>
        <p:nvSpPr>
          <p:cNvPr id="78" name="AutoShape 78"/>
          <p:cNvSpPr/>
          <p:nvPr/>
        </p:nvSpPr>
        <p:spPr>
          <a:xfrm flipH="1" flipV="1">
            <a:off x="14177055" y="6753829"/>
            <a:ext cx="581107" cy="1403341"/>
          </a:xfrm>
          <a:prstGeom prst="line">
            <a:avLst/>
          </a:prstGeom>
          <a:ln w="19050" cap="flat">
            <a:solidFill>
              <a:srgbClr val="FD6220"/>
            </a:solidFill>
            <a:prstDash val="solid"/>
            <a:headEnd type="none" w="sm" len="sm"/>
            <a:tailEnd type="none" w="sm" len="sm"/>
          </a:ln>
        </p:spPr>
      </p:sp>
      <p:sp>
        <p:nvSpPr>
          <p:cNvPr id="79" name="TextBox 79"/>
          <p:cNvSpPr txBox="1"/>
          <p:nvPr/>
        </p:nvSpPr>
        <p:spPr>
          <a:xfrm>
            <a:off x="12680363" y="8199592"/>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u7</a:t>
            </a:r>
          </a:p>
        </p:txBody>
      </p:sp>
      <p:sp>
        <p:nvSpPr>
          <p:cNvPr id="80" name="TextBox 80"/>
          <p:cNvSpPr txBox="1"/>
          <p:nvPr/>
        </p:nvSpPr>
        <p:spPr>
          <a:xfrm>
            <a:off x="14420244" y="8229006"/>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u8</a:t>
            </a:r>
          </a:p>
        </p:txBody>
      </p:sp>
      <p:sp>
        <p:nvSpPr>
          <p:cNvPr id="81" name="AutoShape 81"/>
          <p:cNvSpPr/>
          <p:nvPr/>
        </p:nvSpPr>
        <p:spPr>
          <a:xfrm flipH="1" flipV="1">
            <a:off x="12726570" y="4384738"/>
            <a:ext cx="1166294" cy="2088572"/>
          </a:xfrm>
          <a:prstGeom prst="line">
            <a:avLst/>
          </a:prstGeom>
          <a:ln w="19050" cap="flat">
            <a:solidFill>
              <a:srgbClr val="FD6220"/>
            </a:solidFill>
            <a:prstDash val="solid"/>
            <a:headEnd type="none" w="sm" len="sm"/>
            <a:tailEnd type="none" w="sm" len="sm"/>
          </a:ln>
        </p:spPr>
      </p:sp>
      <p:sp>
        <p:nvSpPr>
          <p:cNvPr id="82" name="TextBox 82"/>
          <p:cNvSpPr txBox="1"/>
          <p:nvPr/>
        </p:nvSpPr>
        <p:spPr>
          <a:xfrm>
            <a:off x="14319930" y="6164080"/>
            <a:ext cx="308803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(m3+m4 m4)</a:t>
            </a:r>
          </a:p>
        </p:txBody>
      </p:sp>
      <p:sp>
        <p:nvSpPr>
          <p:cNvPr id="83" name="TextBox 83"/>
          <p:cNvSpPr txBox="1"/>
          <p:nvPr/>
        </p:nvSpPr>
        <p:spPr>
          <a:xfrm>
            <a:off x="4947433" y="3218442"/>
            <a:ext cx="1675448" cy="9766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  m1  </a:t>
            </a:r>
          </a:p>
          <a:p>
            <a:pPr algn="ctr">
              <a:lnSpc>
                <a:spcPts val="3920"/>
              </a:lnSpc>
            </a:pPr>
            <a:r>
              <a:rPr lang="en-US" sz="2800" spc="156">
                <a:solidFill>
                  <a:srgbClr val="000000"/>
                </a:solidFill>
                <a:latin typeface="Canva Sans"/>
              </a:rPr>
              <a:t>m1  m1)</a:t>
            </a:r>
          </a:p>
        </p:txBody>
      </p:sp>
      <p:sp>
        <p:nvSpPr>
          <p:cNvPr id="84" name="TextBox 84"/>
          <p:cNvSpPr txBox="1"/>
          <p:nvPr/>
        </p:nvSpPr>
        <p:spPr>
          <a:xfrm>
            <a:off x="12867688" y="3245503"/>
            <a:ext cx="4038600" cy="9766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(m2+m3+m4  m2+m4  </a:t>
            </a:r>
          </a:p>
          <a:p>
            <a:pPr algn="ctr">
              <a:lnSpc>
                <a:spcPts val="3920"/>
              </a:lnSpc>
            </a:pPr>
            <a:r>
              <a:rPr lang="en-US" sz="2800" spc="156">
                <a:solidFill>
                  <a:srgbClr val="000000"/>
                </a:solidFill>
                <a:latin typeface="Canva Sans"/>
              </a:rPr>
              <a:t>m3+m4  m4)</a:t>
            </a:r>
          </a:p>
        </p:txBody>
      </p:sp>
      <p:sp>
        <p:nvSpPr>
          <p:cNvPr id="85" name="TextBox 85"/>
          <p:cNvSpPr txBox="1"/>
          <p:nvPr/>
        </p:nvSpPr>
        <p:spPr>
          <a:xfrm>
            <a:off x="2688121" y="831128"/>
            <a:ext cx="9191504" cy="728363"/>
          </a:xfrm>
          <a:prstGeom prst="rect">
            <a:avLst/>
          </a:prstGeom>
        </p:spPr>
        <p:txBody>
          <a:bodyPr lIns="0" tIns="0" rIns="0" bIns="0" rtlCol="0" anchor="t">
            <a:spAutoFit/>
          </a:bodyPr>
          <a:lstStyle/>
          <a:p>
            <a:pPr>
              <a:lnSpc>
                <a:spcPts val="6054"/>
              </a:lnSpc>
            </a:pPr>
            <a:r>
              <a:rPr lang="en-US" sz="4324" spc="216">
                <a:solidFill>
                  <a:srgbClr val="000000"/>
                </a:solidFill>
                <a:latin typeface="Canva Sans"/>
              </a:rPr>
              <a:t>(N,K)=(8,4)</a:t>
            </a:r>
          </a:p>
        </p:txBody>
      </p:sp>
      <p:sp>
        <p:nvSpPr>
          <p:cNvPr id="86" name="TextBox 86"/>
          <p:cNvSpPr txBox="1"/>
          <p:nvPr/>
        </p:nvSpPr>
        <p:spPr>
          <a:xfrm>
            <a:off x="1967116" y="19050"/>
            <a:ext cx="14641653" cy="756031"/>
          </a:xfrm>
          <a:prstGeom prst="rect">
            <a:avLst/>
          </a:prstGeom>
        </p:spPr>
        <p:txBody>
          <a:bodyPr lIns="0" tIns="0" rIns="0" bIns="0" rtlCol="0" anchor="t">
            <a:spAutoFit/>
          </a:bodyPr>
          <a:lstStyle/>
          <a:p>
            <a:pPr>
              <a:lnSpc>
                <a:spcPts val="6103"/>
              </a:lnSpc>
            </a:pPr>
            <a:r>
              <a:rPr lang="en-US" sz="4359" u="sng">
                <a:solidFill>
                  <a:srgbClr val="000000"/>
                </a:solidFill>
                <a:latin typeface="Canva Sans"/>
              </a:rPr>
              <a:t>Polar Transform</a:t>
            </a:r>
          </a:p>
        </p:txBody>
      </p:sp>
      <p:sp>
        <p:nvSpPr>
          <p:cNvPr id="87" name="TextBox 87"/>
          <p:cNvSpPr txBox="1"/>
          <p:nvPr/>
        </p:nvSpPr>
        <p:spPr>
          <a:xfrm>
            <a:off x="8757539" y="1227070"/>
            <a:ext cx="9073234" cy="1180317"/>
          </a:xfrm>
          <a:prstGeom prst="rect">
            <a:avLst/>
          </a:prstGeom>
        </p:spPr>
        <p:txBody>
          <a:bodyPr lIns="0" tIns="0" rIns="0" bIns="0" rtlCol="0" anchor="t">
            <a:spAutoFit/>
          </a:bodyPr>
          <a:lstStyle/>
          <a:p>
            <a:pPr algn="ctr">
              <a:lnSpc>
                <a:spcPts val="3193"/>
              </a:lnSpc>
            </a:pPr>
            <a:r>
              <a:rPr lang="en-US" sz="2280" spc="127">
                <a:solidFill>
                  <a:srgbClr val="000000"/>
                </a:solidFill>
                <a:latin typeface="Canva Sans"/>
              </a:rPr>
              <a:t>(m1+m2+m3+m4  m1+m2+m4  m1+m3+m4  m1+m4 m2+m3+m4 m2+m4 m3+m4 m4)</a:t>
            </a:r>
          </a:p>
          <a:p>
            <a:pPr algn="ctr">
              <a:lnSpc>
                <a:spcPts val="3193"/>
              </a:lnSpc>
            </a:pPr>
            <a:endParaRPr lang="en-US" sz="2280" spc="127">
              <a:solidFill>
                <a:srgbClr val="000000"/>
              </a:solidFill>
              <a:latin typeface="Canva Sans"/>
            </a:endParaRPr>
          </a:p>
        </p:txBody>
      </p:sp>
      <p:grpSp>
        <p:nvGrpSpPr>
          <p:cNvPr id="88" name="Group 88"/>
          <p:cNvGrpSpPr/>
          <p:nvPr/>
        </p:nvGrpSpPr>
        <p:grpSpPr>
          <a:xfrm>
            <a:off x="17043558" y="78126"/>
            <a:ext cx="992463" cy="992463"/>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13</a:t>
              </a:r>
            </a:p>
          </p:txBody>
        </p:sp>
      </p:grpSp>
      <p:grpSp>
        <p:nvGrpSpPr>
          <p:cNvPr id="91" name="Group 91"/>
          <p:cNvGrpSpPr/>
          <p:nvPr/>
        </p:nvGrpSpPr>
        <p:grpSpPr>
          <a:xfrm>
            <a:off x="15720762" y="5379918"/>
            <a:ext cx="6723580" cy="6059445"/>
            <a:chOff x="0" y="0"/>
            <a:chExt cx="8964773" cy="8079259"/>
          </a:xfrm>
        </p:grpSpPr>
        <p:grpSp>
          <p:nvGrpSpPr>
            <p:cNvPr id="92" name="Group 92"/>
            <p:cNvGrpSpPr/>
            <p:nvPr/>
          </p:nvGrpSpPr>
          <p:grpSpPr>
            <a:xfrm>
              <a:off x="885513" y="0"/>
              <a:ext cx="8079259" cy="8079259"/>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4" name="TextBox 9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5" name="Freeform 9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96" name="Group 96"/>
          <p:cNvGrpSpPr/>
          <p:nvPr/>
        </p:nvGrpSpPr>
        <p:grpSpPr>
          <a:xfrm>
            <a:off x="11762088" y="-9632634"/>
            <a:ext cx="10994424" cy="10994424"/>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8" name="TextBox 9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9" name="Group 99"/>
          <p:cNvGrpSpPr/>
          <p:nvPr/>
        </p:nvGrpSpPr>
        <p:grpSpPr>
          <a:xfrm>
            <a:off x="-6426252" y="-353712"/>
            <a:ext cx="10994424" cy="10994424"/>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01" name="TextBox 10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56841" y="1042160"/>
            <a:ext cx="6773359" cy="1009651"/>
          </a:xfrm>
          <a:prstGeom prst="rect">
            <a:avLst/>
          </a:prstGeom>
        </p:spPr>
        <p:txBody>
          <a:bodyPr wrap="square" lIns="0" tIns="0" rIns="0" bIns="0" rtlCol="0" anchor="t">
            <a:spAutoFit/>
          </a:bodyPr>
          <a:lstStyle/>
          <a:p>
            <a:pPr algn="ctr">
              <a:lnSpc>
                <a:spcPts val="8399"/>
              </a:lnSpc>
            </a:pPr>
            <a:r>
              <a:rPr lang="en-US" sz="5999" dirty="0">
                <a:solidFill>
                  <a:srgbClr val="3D3D3D"/>
                </a:solidFill>
                <a:latin typeface="Canva Sans Bold"/>
              </a:rPr>
              <a:t>BPSK AND AWGN</a:t>
            </a:r>
          </a:p>
        </p:txBody>
      </p:sp>
      <p:sp>
        <p:nvSpPr>
          <p:cNvPr id="3" name="TextBox 3"/>
          <p:cNvSpPr txBox="1"/>
          <p:nvPr/>
        </p:nvSpPr>
        <p:spPr>
          <a:xfrm>
            <a:off x="2244791" y="2288185"/>
            <a:ext cx="15132751" cy="4497324"/>
          </a:xfrm>
          <a:prstGeom prst="rect">
            <a:avLst/>
          </a:prstGeom>
        </p:spPr>
        <p:txBody>
          <a:bodyPr lIns="0" tIns="0" rIns="0" bIns="0" rtlCol="0" anchor="t">
            <a:spAutoFit/>
          </a:bodyPr>
          <a:lstStyle/>
          <a:p>
            <a:pPr>
              <a:lnSpc>
                <a:spcPts val="4900"/>
              </a:lnSpc>
              <a:spcBef>
                <a:spcPct val="0"/>
              </a:spcBef>
            </a:pPr>
            <a:r>
              <a:rPr lang="en-US" sz="3500" u="sng">
                <a:solidFill>
                  <a:srgbClr val="3D3D3D"/>
                </a:solidFill>
                <a:latin typeface="Canva Sans Bold"/>
              </a:rPr>
              <a:t>Binary Phase Shift Keying (BPSK) :-</a:t>
            </a:r>
          </a:p>
          <a:p>
            <a:pPr>
              <a:lnSpc>
                <a:spcPts val="3919"/>
              </a:lnSpc>
              <a:spcBef>
                <a:spcPct val="0"/>
              </a:spcBef>
            </a:pPr>
            <a:endParaRPr lang="en-US" sz="3500" u="sng">
              <a:solidFill>
                <a:srgbClr val="3D3D3D"/>
              </a:solidFill>
              <a:latin typeface="Canva Sans Bold"/>
            </a:endParaRPr>
          </a:p>
          <a:p>
            <a:pPr>
              <a:lnSpc>
                <a:spcPts val="3919"/>
              </a:lnSpc>
              <a:spcBef>
                <a:spcPct val="0"/>
              </a:spcBef>
            </a:pPr>
            <a:r>
              <a:rPr lang="en-US" sz="2799">
                <a:solidFill>
                  <a:srgbClr val="3D3D3D"/>
                </a:solidFill>
                <a:latin typeface="Canva Sans"/>
              </a:rPr>
              <a:t>It is a modulation technique employed in communication systems to transmit information via a communication channel.</a:t>
            </a:r>
          </a:p>
          <a:p>
            <a:pPr>
              <a:lnSpc>
                <a:spcPts val="3919"/>
              </a:lnSpc>
              <a:spcBef>
                <a:spcPct val="0"/>
              </a:spcBef>
            </a:pPr>
            <a:r>
              <a:rPr lang="en-US" sz="2799">
                <a:solidFill>
                  <a:srgbClr val="3D3D3D"/>
                </a:solidFill>
                <a:latin typeface="Canva Sans"/>
              </a:rPr>
              <a:t> In BPSK the carrier signal is modified by altering its phase by 180 degrees, for each symbol. A phase shift of 180 degrees denotes a binary 0 while no phase shift represents a binary 1</a:t>
            </a:r>
          </a:p>
          <a:p>
            <a:pPr>
              <a:lnSpc>
                <a:spcPts val="3919"/>
              </a:lnSpc>
              <a:spcBef>
                <a:spcPct val="0"/>
              </a:spcBef>
            </a:pPr>
            <a:r>
              <a:rPr lang="en-US" sz="2799">
                <a:solidFill>
                  <a:srgbClr val="3D3D3D"/>
                </a:solidFill>
                <a:latin typeface="Canva Sans Bold"/>
              </a:rPr>
              <a:t>s= 1-2b</a:t>
            </a:r>
          </a:p>
          <a:p>
            <a:pPr>
              <a:lnSpc>
                <a:spcPts val="3331"/>
              </a:lnSpc>
              <a:spcBef>
                <a:spcPct val="0"/>
              </a:spcBef>
            </a:pPr>
            <a:endParaRPr lang="en-US" sz="2799">
              <a:solidFill>
                <a:srgbClr val="3D3D3D"/>
              </a:solidFill>
              <a:latin typeface="Canva Sans Bold"/>
            </a:endParaRPr>
          </a:p>
        </p:txBody>
      </p:sp>
      <p:grpSp>
        <p:nvGrpSpPr>
          <p:cNvPr id="4" name="Group 4"/>
          <p:cNvGrpSpPr/>
          <p:nvPr/>
        </p:nvGrpSpPr>
        <p:grpSpPr>
          <a:xfrm>
            <a:off x="2244791" y="7088559"/>
            <a:ext cx="13676082" cy="1366448"/>
            <a:chOff x="0" y="0"/>
            <a:chExt cx="18234777" cy="1821931"/>
          </a:xfrm>
        </p:grpSpPr>
        <p:sp>
          <p:nvSpPr>
            <p:cNvPr id="5" name="TextBox 5"/>
            <p:cNvSpPr txBox="1"/>
            <p:nvPr/>
          </p:nvSpPr>
          <p:spPr>
            <a:xfrm>
              <a:off x="4689490" y="-38100"/>
              <a:ext cx="7733430" cy="440267"/>
            </a:xfrm>
            <a:prstGeom prst="rect">
              <a:avLst/>
            </a:prstGeom>
          </p:spPr>
          <p:txBody>
            <a:bodyPr lIns="0" tIns="0" rIns="0" bIns="0" rtlCol="0" anchor="t">
              <a:spAutoFit/>
            </a:bodyPr>
            <a:lstStyle/>
            <a:p>
              <a:pPr algn="r">
                <a:lnSpc>
                  <a:spcPts val="2799"/>
                </a:lnSpc>
                <a:spcBef>
                  <a:spcPct val="0"/>
                </a:spcBef>
              </a:pPr>
              <a:endParaRPr/>
            </a:p>
          </p:txBody>
        </p:sp>
        <p:sp>
          <p:nvSpPr>
            <p:cNvPr id="6" name="TextBox 6"/>
            <p:cNvSpPr txBox="1"/>
            <p:nvPr/>
          </p:nvSpPr>
          <p:spPr>
            <a:xfrm>
              <a:off x="0" y="538808"/>
              <a:ext cx="18234777" cy="1283123"/>
            </a:xfrm>
            <a:prstGeom prst="rect">
              <a:avLst/>
            </a:prstGeom>
          </p:spPr>
          <p:txBody>
            <a:bodyPr lIns="0" tIns="0" rIns="0" bIns="0" rtlCol="0" anchor="t">
              <a:spAutoFit/>
            </a:bodyPr>
            <a:lstStyle/>
            <a:p>
              <a:pPr>
                <a:lnSpc>
                  <a:spcPts val="3919"/>
                </a:lnSpc>
                <a:spcBef>
                  <a:spcPct val="0"/>
                </a:spcBef>
              </a:pPr>
              <a:r>
                <a:rPr lang="en-US" sz="2799">
                  <a:solidFill>
                    <a:srgbClr val="3D3D3D"/>
                  </a:solidFill>
                  <a:latin typeface="Canva Sans Bold"/>
                </a:rPr>
                <a:t>if transmitted bit b =0 it is mapped to 1  , and if transmitted bit is 1 it is mapped to -1</a:t>
              </a: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14</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26252" y="-353712"/>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5198601" y="0"/>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232873" y="5329243"/>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568738" y="6913755"/>
            <a:ext cx="2000810" cy="4114800"/>
          </a:xfrm>
          <a:custGeom>
            <a:avLst/>
            <a:gdLst/>
            <a:ahLst/>
            <a:cxnLst/>
            <a:rect l="l" t="t" r="r" b="b"/>
            <a:pathLst>
              <a:path w="2000810" h="4114800">
                <a:moveTo>
                  <a:pt x="0" y="0"/>
                </a:moveTo>
                <a:lnTo>
                  <a:pt x="2000809" y="0"/>
                </a:lnTo>
                <a:lnTo>
                  <a:pt x="2000809"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610063" y="-9683309"/>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FFF"/>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grpSp>
        <p:nvGrpSpPr>
          <p:cNvPr id="16" name="Group 16"/>
          <p:cNvGrpSpPr/>
          <p:nvPr/>
        </p:nvGrpSpPr>
        <p:grpSpPr>
          <a:xfrm>
            <a:off x="-9965724" y="-1383136"/>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370500" y="4105686"/>
            <a:ext cx="12198237" cy="1866079"/>
          </a:xfrm>
          <a:prstGeom prst="rect">
            <a:avLst/>
          </a:prstGeom>
        </p:spPr>
        <p:txBody>
          <a:bodyPr lIns="0" tIns="0" rIns="0" bIns="0" rtlCol="0" anchor="t">
            <a:spAutoFit/>
          </a:bodyPr>
          <a:lstStyle/>
          <a:p>
            <a:pPr algn="ctr">
              <a:lnSpc>
                <a:spcPts val="15270"/>
              </a:lnSpc>
              <a:spcBef>
                <a:spcPct val="0"/>
              </a:spcBef>
            </a:pPr>
            <a:r>
              <a:rPr lang="en-US" sz="10907" u="sng" spc="545" dirty="0">
                <a:solidFill>
                  <a:srgbClr val="000000"/>
                </a:solidFill>
                <a:latin typeface="Canva Sans Bold"/>
              </a:rPr>
              <a:t>Polar Codes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982668" y="2901034"/>
            <a:ext cx="11653788" cy="4939030"/>
          </a:xfrm>
          <a:prstGeom prst="rect">
            <a:avLst/>
          </a:prstGeom>
        </p:spPr>
        <p:txBody>
          <a:bodyPr lIns="0" tIns="0" rIns="0" bIns="0" rtlCol="0" anchor="t">
            <a:spAutoFit/>
          </a:bodyPr>
          <a:lstStyle/>
          <a:p>
            <a:pPr>
              <a:lnSpc>
                <a:spcPts val="3919"/>
              </a:lnSpc>
            </a:pPr>
            <a:r>
              <a:rPr lang="en-US" sz="2799">
                <a:solidFill>
                  <a:srgbClr val="3D3D3D"/>
                </a:solidFill>
                <a:latin typeface="Canva Sans"/>
              </a:rPr>
              <a:t>SNR = Ps/Pn=γ</a:t>
            </a:r>
          </a:p>
          <a:p>
            <a:pPr>
              <a:lnSpc>
                <a:spcPts val="3919"/>
              </a:lnSpc>
            </a:pPr>
            <a:r>
              <a:rPr lang="en-US" sz="2799">
                <a:solidFill>
                  <a:srgbClr val="3D3D3D"/>
                </a:solidFill>
                <a:latin typeface="Canva Sans"/>
              </a:rPr>
              <a:t>Pn=Ps/SNR</a:t>
            </a:r>
          </a:p>
          <a:p>
            <a:pPr>
              <a:lnSpc>
                <a:spcPts val="3919"/>
              </a:lnSpc>
            </a:pPr>
            <a:r>
              <a:rPr lang="en-US" sz="2799">
                <a:solidFill>
                  <a:srgbClr val="3D3D3D"/>
                </a:solidFill>
                <a:latin typeface="Canva Sans"/>
              </a:rPr>
              <a:t>where Ps = E{|x|²} is the mean power of the source and x is transmitted source</a:t>
            </a:r>
          </a:p>
          <a:p>
            <a:pPr>
              <a:lnSpc>
                <a:spcPts val="3919"/>
              </a:lnSpc>
            </a:pPr>
            <a:r>
              <a:rPr lang="en-US" sz="2799">
                <a:solidFill>
                  <a:srgbClr val="3D3D3D"/>
                </a:solidFill>
                <a:latin typeface="Canva Sans"/>
              </a:rPr>
              <a:t>for bpsk .Ps=(-1²+1²)/2 =1</a:t>
            </a:r>
          </a:p>
          <a:p>
            <a:pPr>
              <a:lnSpc>
                <a:spcPts val="3919"/>
              </a:lnSpc>
            </a:pPr>
            <a:endParaRPr lang="en-US" sz="2799">
              <a:solidFill>
                <a:srgbClr val="3D3D3D"/>
              </a:solidFill>
              <a:latin typeface="Canva Sans"/>
            </a:endParaRPr>
          </a:p>
          <a:p>
            <a:pPr>
              <a:lnSpc>
                <a:spcPts val="3919"/>
              </a:lnSpc>
            </a:pPr>
            <a:endParaRPr lang="en-US" sz="2799">
              <a:solidFill>
                <a:srgbClr val="3D3D3D"/>
              </a:solidFill>
              <a:latin typeface="Canva Sans"/>
            </a:endParaRPr>
          </a:p>
          <a:p>
            <a:pPr>
              <a:lnSpc>
                <a:spcPts val="3919"/>
              </a:lnSpc>
            </a:pPr>
            <a:endParaRPr lang="en-US" sz="2799">
              <a:solidFill>
                <a:srgbClr val="3D3D3D"/>
              </a:solidFill>
              <a:latin typeface="Canva Sans"/>
            </a:endParaRPr>
          </a:p>
          <a:p>
            <a:pPr>
              <a:lnSpc>
                <a:spcPts val="3919"/>
              </a:lnSpc>
            </a:pPr>
            <a:r>
              <a:rPr lang="en-US" sz="2799">
                <a:solidFill>
                  <a:srgbClr val="3D3D3D"/>
                </a:solidFill>
                <a:latin typeface="Canva Sans"/>
              </a:rPr>
              <a:t>Noise added is  </a:t>
            </a:r>
          </a:p>
          <a:p>
            <a:pPr>
              <a:lnSpc>
                <a:spcPts val="3919"/>
              </a:lnSpc>
              <a:spcBef>
                <a:spcPct val="0"/>
              </a:spcBef>
            </a:pPr>
            <a:endParaRPr lang="en-US" sz="2799">
              <a:solidFill>
                <a:srgbClr val="3D3D3D"/>
              </a:solidFill>
              <a:latin typeface="Canva Sans"/>
            </a:endParaRPr>
          </a:p>
        </p:txBody>
      </p:sp>
      <p:sp>
        <p:nvSpPr>
          <p:cNvPr id="3" name="Freeform 3"/>
          <p:cNvSpPr/>
          <p:nvPr/>
        </p:nvSpPr>
        <p:spPr>
          <a:xfrm>
            <a:off x="1982668" y="5813913"/>
            <a:ext cx="2046064" cy="660540"/>
          </a:xfrm>
          <a:custGeom>
            <a:avLst/>
            <a:gdLst/>
            <a:ahLst/>
            <a:cxnLst/>
            <a:rect l="l" t="t" r="r" b="b"/>
            <a:pathLst>
              <a:path w="2046064" h="660540">
                <a:moveTo>
                  <a:pt x="0" y="0"/>
                </a:moveTo>
                <a:lnTo>
                  <a:pt x="2046064" y="0"/>
                </a:lnTo>
                <a:lnTo>
                  <a:pt x="2046064" y="660541"/>
                </a:lnTo>
                <a:lnTo>
                  <a:pt x="0" y="660541"/>
                </a:lnTo>
                <a:lnTo>
                  <a:pt x="0" y="0"/>
                </a:lnTo>
                <a:close/>
              </a:path>
            </a:pathLst>
          </a:custGeom>
          <a:blipFill>
            <a:blip r:embed="rId2"/>
            <a:stretch>
              <a:fillRect/>
            </a:stretch>
          </a:blipFill>
        </p:spPr>
      </p:sp>
      <p:sp>
        <p:nvSpPr>
          <p:cNvPr id="4" name="Freeform 4"/>
          <p:cNvSpPr/>
          <p:nvPr/>
        </p:nvSpPr>
        <p:spPr>
          <a:xfrm>
            <a:off x="1982668" y="7907104"/>
            <a:ext cx="2874975" cy="357140"/>
          </a:xfrm>
          <a:custGeom>
            <a:avLst/>
            <a:gdLst/>
            <a:ahLst/>
            <a:cxnLst/>
            <a:rect l="l" t="t" r="r" b="b"/>
            <a:pathLst>
              <a:path w="2874975" h="357140">
                <a:moveTo>
                  <a:pt x="0" y="0"/>
                </a:moveTo>
                <a:lnTo>
                  <a:pt x="2874975" y="0"/>
                </a:lnTo>
                <a:lnTo>
                  <a:pt x="2874975" y="357140"/>
                </a:lnTo>
                <a:lnTo>
                  <a:pt x="0" y="357140"/>
                </a:lnTo>
                <a:lnTo>
                  <a:pt x="0" y="0"/>
                </a:lnTo>
                <a:close/>
              </a:path>
            </a:pathLst>
          </a:custGeom>
          <a:blipFill>
            <a:blip r:embed="rId3"/>
            <a:stretch>
              <a:fillRect/>
            </a:stretch>
          </a:blipFill>
        </p:spPr>
      </p:sp>
      <p:sp>
        <p:nvSpPr>
          <p:cNvPr id="5" name="TextBox 5"/>
          <p:cNvSpPr txBox="1"/>
          <p:nvPr/>
        </p:nvSpPr>
        <p:spPr>
          <a:xfrm>
            <a:off x="1769558" y="2161841"/>
            <a:ext cx="9174428" cy="1206501"/>
          </a:xfrm>
          <a:prstGeom prst="rect">
            <a:avLst/>
          </a:prstGeom>
        </p:spPr>
        <p:txBody>
          <a:bodyPr lIns="0" tIns="0" rIns="0" bIns="0" rtlCol="0" anchor="t">
            <a:spAutoFit/>
          </a:bodyPr>
          <a:lstStyle/>
          <a:p>
            <a:pPr algn="ctr">
              <a:lnSpc>
                <a:spcPts val="4899"/>
              </a:lnSpc>
            </a:pPr>
            <a:r>
              <a:rPr lang="en-US" sz="3499" u="sng">
                <a:solidFill>
                  <a:srgbClr val="3D3D3D"/>
                </a:solidFill>
                <a:latin typeface="Canva Sans Bold"/>
              </a:rPr>
              <a:t>AWGN Additive White Gaussian Noise)  :-</a:t>
            </a:r>
          </a:p>
          <a:p>
            <a:pPr algn="ctr">
              <a:lnSpc>
                <a:spcPts val="4899"/>
              </a:lnSpc>
              <a:spcBef>
                <a:spcPct val="0"/>
              </a:spcBef>
            </a:pPr>
            <a:endParaRPr lang="en-US" sz="3499" u="sng">
              <a:solidFill>
                <a:srgbClr val="3D3D3D"/>
              </a:solidFill>
              <a:latin typeface="Canva Sans Bold"/>
            </a:endParaRPr>
          </a:p>
        </p:txBody>
      </p:sp>
      <p:sp>
        <p:nvSpPr>
          <p:cNvPr id="6" name="TextBox 6"/>
          <p:cNvSpPr txBox="1"/>
          <p:nvPr/>
        </p:nvSpPr>
        <p:spPr>
          <a:xfrm>
            <a:off x="4947792" y="7782914"/>
            <a:ext cx="2017542" cy="481330"/>
          </a:xfrm>
          <a:prstGeom prst="rect">
            <a:avLst/>
          </a:prstGeom>
        </p:spPr>
        <p:txBody>
          <a:bodyPr lIns="0" tIns="0" rIns="0" bIns="0" rtlCol="0" anchor="t">
            <a:spAutoFit/>
          </a:bodyPr>
          <a:lstStyle/>
          <a:p>
            <a:pPr algn="ctr">
              <a:lnSpc>
                <a:spcPts val="3919"/>
              </a:lnSpc>
              <a:spcBef>
                <a:spcPct val="0"/>
              </a:spcBef>
            </a:pPr>
            <a:r>
              <a:rPr lang="en-US" sz="2799">
                <a:solidFill>
                  <a:srgbClr val="3D3D3D"/>
                </a:solidFill>
                <a:latin typeface="Canva Sans"/>
              </a:rPr>
              <a:t>Uₛ~ N(0,1)</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15</a:t>
              </a:r>
            </a:p>
          </p:txBody>
        </p:sp>
      </p:gr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426252" y="-353712"/>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720762" y="5379918"/>
            <a:ext cx="6723580" cy="6059445"/>
            <a:chOff x="0" y="0"/>
            <a:chExt cx="8964773" cy="8079259"/>
          </a:xfrm>
        </p:grpSpPr>
        <p:grpSp>
          <p:nvGrpSpPr>
            <p:cNvPr id="17" name="Group 17"/>
            <p:cNvGrpSpPr/>
            <p:nvPr/>
          </p:nvGrpSpPr>
          <p:grpSpPr>
            <a:xfrm>
              <a:off x="885513" y="0"/>
              <a:ext cx="8079259" cy="80792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507146" y="691833"/>
            <a:ext cx="6800743" cy="1295389"/>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rPr>
              <a:t>Decoding</a:t>
            </a: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152562" y="3860482"/>
            <a:ext cx="944624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1) Brute Force Method</a:t>
            </a:r>
          </a:p>
        </p:txBody>
      </p:sp>
      <p:sp>
        <p:nvSpPr>
          <p:cNvPr id="5" name="TextBox 5"/>
          <p:cNvSpPr txBox="1"/>
          <p:nvPr/>
        </p:nvSpPr>
        <p:spPr>
          <a:xfrm>
            <a:off x="1320974" y="5223384"/>
            <a:ext cx="1160891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2) Successive Cancellation Decoding</a:t>
            </a:r>
          </a:p>
        </p:txBody>
      </p:sp>
      <p:sp>
        <p:nvSpPr>
          <p:cNvPr id="6" name="TextBox 6"/>
          <p:cNvSpPr txBox="1"/>
          <p:nvPr/>
        </p:nvSpPr>
        <p:spPr>
          <a:xfrm>
            <a:off x="1320974" y="6586729"/>
            <a:ext cx="1294122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3) Successive Cancellation List Decoding</a:t>
            </a:r>
          </a:p>
        </p:txBody>
      </p:sp>
      <p:sp>
        <p:nvSpPr>
          <p:cNvPr id="7" name="TextBox 7"/>
          <p:cNvSpPr txBox="1"/>
          <p:nvPr/>
        </p:nvSpPr>
        <p:spPr>
          <a:xfrm>
            <a:off x="152562" y="2482522"/>
            <a:ext cx="11182134"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000000"/>
                </a:solidFill>
                <a:latin typeface="Canva Sans Bold"/>
              </a:rPr>
              <a:t>Various methods for decoding :</a:t>
            </a:r>
          </a:p>
        </p:txBody>
      </p:sp>
      <p:grpSp>
        <p:nvGrpSpPr>
          <p:cNvPr id="8" name="Group 8"/>
          <p:cNvGrpSpPr/>
          <p:nvPr/>
        </p:nvGrpSpPr>
        <p:grpSpPr>
          <a:xfrm>
            <a:off x="17043558" y="78126"/>
            <a:ext cx="992463" cy="9924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16</a:t>
              </a: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126845" y="796159"/>
            <a:ext cx="7657465" cy="1028688"/>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Brute Force Method </a:t>
            </a:r>
          </a:p>
        </p:txBody>
      </p:sp>
      <p:sp>
        <p:nvSpPr>
          <p:cNvPr id="3" name="TextBox 3"/>
          <p:cNvSpPr txBox="1"/>
          <p:nvPr/>
        </p:nvSpPr>
        <p:spPr>
          <a:xfrm>
            <a:off x="239098" y="2316349"/>
            <a:ext cx="17809805" cy="2098674"/>
          </a:xfrm>
          <a:prstGeom prst="rect">
            <a:avLst/>
          </a:prstGeom>
        </p:spPr>
        <p:txBody>
          <a:bodyPr lIns="0" tIns="0" rIns="0" bIns="0" rtlCol="0" anchor="t">
            <a:spAutoFit/>
          </a:bodyPr>
          <a:lstStyle/>
          <a:p>
            <a:pPr algn="just">
              <a:lnSpc>
                <a:spcPts val="5600"/>
              </a:lnSpc>
            </a:pPr>
            <a:r>
              <a:rPr lang="en-US" sz="4000">
                <a:solidFill>
                  <a:srgbClr val="000000"/>
                </a:solidFill>
                <a:latin typeface="Canva Sans Bold"/>
              </a:rPr>
              <a:t>Step 1)</a:t>
            </a:r>
            <a:r>
              <a:rPr lang="en-US" sz="4000">
                <a:solidFill>
                  <a:srgbClr val="000000"/>
                </a:solidFill>
                <a:latin typeface="Canva Sans"/>
              </a:rPr>
              <a:t> Demodulate the noisy codeword obtained after doing BPSK and</a:t>
            </a:r>
          </a:p>
          <a:p>
            <a:pPr algn="just">
              <a:lnSpc>
                <a:spcPts val="5600"/>
              </a:lnSpc>
            </a:pPr>
            <a:r>
              <a:rPr lang="en-US" sz="4000">
                <a:solidFill>
                  <a:srgbClr val="000000"/>
                </a:solidFill>
                <a:latin typeface="Canva Sans"/>
              </a:rPr>
              <a:t>               adding  AWGN.</a:t>
            </a:r>
          </a:p>
          <a:p>
            <a:pPr>
              <a:lnSpc>
                <a:spcPts val="5600"/>
              </a:lnSpc>
            </a:pPr>
            <a:endParaRPr lang="en-US" sz="4000">
              <a:solidFill>
                <a:srgbClr val="000000"/>
              </a:solidFill>
              <a:latin typeface="Canva Sans"/>
            </a:endParaRPr>
          </a:p>
        </p:txBody>
      </p:sp>
      <p:sp>
        <p:nvSpPr>
          <p:cNvPr id="4" name="TextBox 4"/>
          <p:cNvSpPr txBox="1"/>
          <p:nvPr/>
        </p:nvSpPr>
        <p:spPr>
          <a:xfrm>
            <a:off x="1991064" y="4275142"/>
            <a:ext cx="15500527" cy="1384300"/>
          </a:xfrm>
          <a:prstGeom prst="rect">
            <a:avLst/>
          </a:prstGeom>
        </p:spPr>
        <p:txBody>
          <a:bodyPr lIns="0" tIns="0" rIns="0" bIns="0" rtlCol="0" anchor="t">
            <a:spAutoFit/>
          </a:bodyPr>
          <a:lstStyle/>
          <a:p>
            <a:pPr>
              <a:lnSpc>
                <a:spcPts val="5599"/>
              </a:lnSpc>
            </a:pPr>
            <a:r>
              <a:rPr lang="en-US" sz="3999">
                <a:solidFill>
                  <a:srgbClr val="000000"/>
                </a:solidFill>
                <a:latin typeface="Canva Sans"/>
              </a:rPr>
              <a:t>Make every bit of the noisy codeword that is positive  (≥0) as 0, and all the negative bits (&lt;0) as   1.</a:t>
            </a:r>
          </a:p>
        </p:txBody>
      </p:sp>
      <p:sp>
        <p:nvSpPr>
          <p:cNvPr id="5" name="TextBox 5"/>
          <p:cNvSpPr txBox="1"/>
          <p:nvPr/>
        </p:nvSpPr>
        <p:spPr>
          <a:xfrm>
            <a:off x="239098" y="6046013"/>
            <a:ext cx="2528411" cy="688974"/>
          </a:xfrm>
          <a:prstGeom prst="rect">
            <a:avLst/>
          </a:prstGeom>
        </p:spPr>
        <p:txBody>
          <a:bodyPr lIns="0" tIns="0" rIns="0" bIns="0" rtlCol="0" anchor="t">
            <a:spAutoFit/>
          </a:bodyPr>
          <a:lstStyle/>
          <a:p>
            <a:pPr algn="ctr">
              <a:lnSpc>
                <a:spcPts val="5600"/>
              </a:lnSpc>
            </a:pPr>
            <a:r>
              <a:rPr lang="en-US" sz="4000">
                <a:solidFill>
                  <a:srgbClr val="000000"/>
                </a:solidFill>
                <a:latin typeface="Canva Sans"/>
              </a:rPr>
              <a:t>Example :-</a:t>
            </a:r>
          </a:p>
        </p:txBody>
      </p:sp>
      <p:sp>
        <p:nvSpPr>
          <p:cNvPr id="6" name="TextBox 6"/>
          <p:cNvSpPr txBox="1"/>
          <p:nvPr/>
        </p:nvSpPr>
        <p:spPr>
          <a:xfrm>
            <a:off x="1758773" y="8109737"/>
            <a:ext cx="13902908" cy="679450"/>
          </a:xfrm>
          <a:prstGeom prst="rect">
            <a:avLst/>
          </a:prstGeom>
        </p:spPr>
        <p:txBody>
          <a:bodyPr lIns="0" tIns="0" rIns="0" bIns="0" rtlCol="0" anchor="t">
            <a:spAutoFit/>
          </a:bodyPr>
          <a:lstStyle/>
          <a:p>
            <a:pPr>
              <a:lnSpc>
                <a:spcPts val="5599"/>
              </a:lnSpc>
            </a:pPr>
            <a:r>
              <a:rPr lang="en-US" sz="3999">
                <a:solidFill>
                  <a:srgbClr val="000000"/>
                </a:solidFill>
                <a:latin typeface="Canva Sans"/>
              </a:rPr>
              <a:t>Demodulated noisy codeword :  [ 1 , 0, 0, 1 ] </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17</a:t>
              </a:r>
            </a:p>
          </p:txBody>
        </p:sp>
      </p:grpSp>
      <p:grpSp>
        <p:nvGrpSpPr>
          <p:cNvPr id="10" name="Group 10"/>
          <p:cNvGrpSpPr/>
          <p:nvPr/>
        </p:nvGrpSpPr>
        <p:grpSpPr>
          <a:xfrm>
            <a:off x="15730287"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5" name="TextBox 15"/>
          <p:cNvSpPr txBox="1"/>
          <p:nvPr/>
        </p:nvSpPr>
        <p:spPr>
          <a:xfrm>
            <a:off x="1758773" y="7064706"/>
            <a:ext cx="16647792" cy="705786"/>
          </a:xfrm>
          <a:prstGeom prst="rect">
            <a:avLst/>
          </a:prstGeom>
        </p:spPr>
        <p:txBody>
          <a:bodyPr lIns="0" tIns="0" rIns="0" bIns="0" rtlCol="0" anchor="t">
            <a:spAutoFit/>
          </a:bodyPr>
          <a:lstStyle/>
          <a:p>
            <a:pPr>
              <a:lnSpc>
                <a:spcPts val="5723"/>
              </a:lnSpc>
            </a:pPr>
            <a:r>
              <a:rPr lang="en-US" sz="4088">
                <a:solidFill>
                  <a:srgbClr val="000000"/>
                </a:solidFill>
                <a:latin typeface="Canva Sans"/>
              </a:rPr>
              <a:t>Consider a noisy codeword  for N=4, [ -1.524, 0.421, 0.685, -1.221 ]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336349" y="942975"/>
            <a:ext cx="15973286" cy="1393825"/>
          </a:xfrm>
          <a:prstGeom prst="rect">
            <a:avLst/>
          </a:prstGeom>
        </p:spPr>
        <p:txBody>
          <a:bodyPr lIns="0" tIns="0" rIns="0" bIns="0" rtlCol="0" anchor="t">
            <a:spAutoFit/>
          </a:bodyPr>
          <a:lstStyle/>
          <a:p>
            <a:pPr algn="ctr">
              <a:lnSpc>
                <a:spcPts val="5600"/>
              </a:lnSpc>
            </a:pPr>
            <a:r>
              <a:rPr lang="en-US" sz="4000">
                <a:solidFill>
                  <a:srgbClr val="000000"/>
                </a:solidFill>
                <a:latin typeface="Canva Sans Bold"/>
              </a:rPr>
              <a:t>Step 2) </a:t>
            </a:r>
            <a:r>
              <a:rPr lang="en-US" sz="4000">
                <a:solidFill>
                  <a:srgbClr val="000000"/>
                </a:solidFill>
                <a:latin typeface="Canva Sans"/>
              </a:rPr>
              <a:t>Multiply the demodulated codeword with the inverse </a:t>
            </a:r>
          </a:p>
          <a:p>
            <a:pPr algn="ctr">
              <a:lnSpc>
                <a:spcPts val="5600"/>
              </a:lnSpc>
            </a:pPr>
            <a:r>
              <a:rPr lang="en-US" sz="4000">
                <a:solidFill>
                  <a:srgbClr val="000000"/>
                </a:solidFill>
                <a:latin typeface="Canva Sans"/>
              </a:rPr>
              <a:t>       of Gn, the output we get is our decoded codeword.</a:t>
            </a:r>
          </a:p>
        </p:txBody>
      </p:sp>
      <p:grpSp>
        <p:nvGrpSpPr>
          <p:cNvPr id="3" name="Group 3"/>
          <p:cNvGrpSpPr/>
          <p:nvPr/>
        </p:nvGrpSpPr>
        <p:grpSpPr>
          <a:xfrm>
            <a:off x="3803368" y="2831411"/>
            <a:ext cx="10681264" cy="1344366"/>
            <a:chOff x="0" y="0"/>
            <a:chExt cx="14241685" cy="1792487"/>
          </a:xfrm>
        </p:grpSpPr>
        <p:sp>
          <p:nvSpPr>
            <p:cNvPr id="4" name="TextBox 4"/>
            <p:cNvSpPr txBox="1"/>
            <p:nvPr/>
          </p:nvSpPr>
          <p:spPr>
            <a:xfrm>
              <a:off x="0" y="-76200"/>
              <a:ext cx="14241685" cy="1820334"/>
            </a:xfrm>
            <a:prstGeom prst="rect">
              <a:avLst/>
            </a:prstGeom>
          </p:spPr>
          <p:txBody>
            <a:bodyPr lIns="0" tIns="0" rIns="0" bIns="0" rtlCol="0" anchor="t">
              <a:spAutoFit/>
            </a:bodyPr>
            <a:lstStyle/>
            <a:p>
              <a:pPr>
                <a:lnSpc>
                  <a:spcPts val="5599"/>
                </a:lnSpc>
              </a:pPr>
              <a:r>
                <a:rPr lang="en-US" sz="3999">
                  <a:solidFill>
                    <a:srgbClr val="000000"/>
                  </a:solidFill>
                  <a:latin typeface="Canva Sans"/>
                </a:rPr>
                <a:t>Consider demodulated codeword= d</a:t>
              </a:r>
            </a:p>
            <a:p>
              <a:pPr>
                <a:lnSpc>
                  <a:spcPts val="5599"/>
                </a:lnSpc>
              </a:pPr>
              <a:r>
                <a:rPr lang="en-US" sz="3999">
                  <a:solidFill>
                    <a:srgbClr val="000000"/>
                  </a:solidFill>
                  <a:latin typeface="Canva Sans"/>
                </a:rPr>
                <a:t>                   decoded codeword = u</a:t>
              </a:r>
            </a:p>
          </p:txBody>
        </p:sp>
        <p:sp>
          <p:nvSpPr>
            <p:cNvPr id="5" name="TextBox 5"/>
            <p:cNvSpPr txBox="1"/>
            <p:nvPr/>
          </p:nvSpPr>
          <p:spPr>
            <a:xfrm>
              <a:off x="10622883" y="1352221"/>
              <a:ext cx="224949" cy="4402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d</a:t>
              </a:r>
            </a:p>
          </p:txBody>
        </p:sp>
      </p:gr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18</a:t>
              </a:r>
            </a:p>
          </p:txBody>
        </p:sp>
      </p:grpSp>
      <p:grpSp>
        <p:nvGrpSpPr>
          <p:cNvPr id="9" name="Group 9"/>
          <p:cNvGrpSpPr/>
          <p:nvPr/>
        </p:nvGrpSpPr>
        <p:grpSpPr>
          <a:xfrm>
            <a:off x="667683" y="5017153"/>
            <a:ext cx="17464725" cy="3422650"/>
            <a:chOff x="0" y="0"/>
            <a:chExt cx="23286300" cy="4563534"/>
          </a:xfrm>
        </p:grpSpPr>
        <p:sp>
          <p:nvSpPr>
            <p:cNvPr id="10" name="TextBox 10"/>
            <p:cNvSpPr txBox="1"/>
            <p:nvPr/>
          </p:nvSpPr>
          <p:spPr>
            <a:xfrm>
              <a:off x="0" y="-76200"/>
              <a:ext cx="23286300" cy="4639734"/>
            </a:xfrm>
            <a:prstGeom prst="rect">
              <a:avLst/>
            </a:prstGeom>
          </p:spPr>
          <p:txBody>
            <a:bodyPr lIns="0" tIns="0" rIns="0" bIns="0" rtlCol="0" anchor="t">
              <a:spAutoFit/>
            </a:bodyPr>
            <a:lstStyle/>
            <a:p>
              <a:pPr marL="863596" lvl="1" indent="-431798">
                <a:lnSpc>
                  <a:spcPts val="5599"/>
                </a:lnSpc>
                <a:buFont typeface="Arial"/>
                <a:buChar char="•"/>
              </a:pPr>
              <a:r>
                <a:rPr lang="en-US" sz="3999">
                  <a:solidFill>
                    <a:srgbClr val="000000"/>
                  </a:solidFill>
                  <a:latin typeface="Canva Sans"/>
                </a:rPr>
                <a:t>We know,  c=u*G  , where u is the transmitted codeword, c is the encoded codeword (before BPSK and AWGN). </a:t>
              </a:r>
            </a:p>
            <a:p>
              <a:pPr marL="863596" lvl="1" indent="-431798">
                <a:lnSpc>
                  <a:spcPts val="5599"/>
                </a:lnSpc>
                <a:buFont typeface="Arial"/>
                <a:buChar char="•"/>
              </a:pPr>
              <a:r>
                <a:rPr lang="en-US" sz="3999">
                  <a:solidFill>
                    <a:srgbClr val="000000"/>
                  </a:solidFill>
                  <a:latin typeface="Canva Sans"/>
                </a:rPr>
                <a:t>Similarly  d=u *G</a:t>
              </a:r>
            </a:p>
            <a:p>
              <a:pPr marL="863596" lvl="1" indent="-431798">
                <a:lnSpc>
                  <a:spcPts val="5599"/>
                </a:lnSpc>
                <a:buFont typeface="Arial"/>
                <a:buChar char="•"/>
              </a:pPr>
              <a:r>
                <a:rPr lang="en-US" sz="3999">
                  <a:solidFill>
                    <a:srgbClr val="000000"/>
                  </a:solidFill>
                  <a:latin typeface="Canva Sans"/>
                </a:rPr>
                <a:t>We can find u  from this equation.</a:t>
              </a:r>
            </a:p>
            <a:p>
              <a:pPr>
                <a:lnSpc>
                  <a:spcPts val="5599"/>
                </a:lnSpc>
              </a:pPr>
              <a:endParaRPr lang="en-US" sz="3999">
                <a:solidFill>
                  <a:srgbClr val="000000"/>
                </a:solidFill>
                <a:latin typeface="Canva Sans"/>
              </a:endParaRPr>
            </a:p>
          </p:txBody>
        </p:sp>
        <p:sp>
          <p:nvSpPr>
            <p:cNvPr id="11" name="TextBox 11"/>
            <p:cNvSpPr txBox="1"/>
            <p:nvPr/>
          </p:nvSpPr>
          <p:spPr>
            <a:xfrm>
              <a:off x="6553889" y="413264"/>
              <a:ext cx="280846" cy="386715"/>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N</a:t>
              </a:r>
            </a:p>
          </p:txBody>
        </p:sp>
        <p:sp>
          <p:nvSpPr>
            <p:cNvPr id="12" name="TextBox 12"/>
            <p:cNvSpPr txBox="1"/>
            <p:nvPr/>
          </p:nvSpPr>
          <p:spPr>
            <a:xfrm>
              <a:off x="5430686" y="3145896"/>
              <a:ext cx="341366" cy="1101262"/>
            </a:xfrm>
            <a:prstGeom prst="rect">
              <a:avLst/>
            </a:prstGeom>
          </p:spPr>
          <p:txBody>
            <a:bodyPr lIns="0" tIns="0" rIns="0" bIns="0" rtlCol="0" anchor="t">
              <a:spAutoFit/>
            </a:bodyPr>
            <a:lstStyle/>
            <a:p>
              <a:pPr algn="ctr">
                <a:lnSpc>
                  <a:spcPts val="7055"/>
                </a:lnSpc>
                <a:spcBef>
                  <a:spcPct val="0"/>
                </a:spcBef>
              </a:pPr>
              <a:r>
                <a:rPr lang="en-US" sz="5039">
                  <a:solidFill>
                    <a:srgbClr val="000000"/>
                  </a:solidFill>
                  <a:latin typeface="Canva Sans"/>
                </a:rPr>
                <a:t>ᵈ</a:t>
              </a:r>
            </a:p>
          </p:txBody>
        </p:sp>
        <p:sp>
          <p:nvSpPr>
            <p:cNvPr id="13" name="TextBox 13"/>
            <p:cNvSpPr txBox="1"/>
            <p:nvPr/>
          </p:nvSpPr>
          <p:spPr>
            <a:xfrm>
              <a:off x="5418150" y="2176992"/>
              <a:ext cx="353902" cy="1137857"/>
            </a:xfrm>
            <a:prstGeom prst="rect">
              <a:avLst/>
            </a:prstGeom>
          </p:spPr>
          <p:txBody>
            <a:bodyPr lIns="0" tIns="0" rIns="0" bIns="0" rtlCol="0" anchor="t">
              <a:spAutoFit/>
            </a:bodyPr>
            <a:lstStyle/>
            <a:p>
              <a:pPr algn="ctr">
                <a:lnSpc>
                  <a:spcPts val="7314"/>
                </a:lnSpc>
                <a:spcBef>
                  <a:spcPct val="0"/>
                </a:spcBef>
              </a:pPr>
              <a:r>
                <a:rPr lang="en-US" sz="5224">
                  <a:solidFill>
                    <a:srgbClr val="000000"/>
                  </a:solidFill>
                  <a:latin typeface="Canva Sans"/>
                </a:rPr>
                <a:t>ᵈ</a:t>
              </a:r>
            </a:p>
          </p:txBody>
        </p:sp>
        <p:sp>
          <p:nvSpPr>
            <p:cNvPr id="14" name="TextBox 14"/>
            <p:cNvSpPr txBox="1"/>
            <p:nvPr/>
          </p:nvSpPr>
          <p:spPr>
            <a:xfrm>
              <a:off x="6553889" y="2333504"/>
              <a:ext cx="280846" cy="386715"/>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N</a:t>
              </a:r>
            </a:p>
          </p:txBody>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26252" y="-353712"/>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5720762" y="5379918"/>
            <a:ext cx="6723580" cy="6059445"/>
            <a:chOff x="0" y="0"/>
            <a:chExt cx="8964773" cy="8079259"/>
          </a:xfrm>
        </p:grpSpPr>
        <p:grpSp>
          <p:nvGrpSpPr>
            <p:cNvPr id="22" name="Group 22"/>
            <p:cNvGrpSpPr/>
            <p:nvPr/>
          </p:nvGrpSpPr>
          <p:grpSpPr>
            <a:xfrm>
              <a:off x="885513" y="0"/>
              <a:ext cx="8079259" cy="80792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703087" y="1451654"/>
            <a:ext cx="8343900" cy="811530"/>
          </a:xfrm>
          <a:prstGeom prst="rect">
            <a:avLst/>
          </a:prstGeom>
        </p:spPr>
        <p:txBody>
          <a:bodyPr wrap="square" lIns="0" tIns="0" rIns="0" bIns="0" rtlCol="0" anchor="t">
            <a:spAutoFit/>
          </a:bodyPr>
          <a:lstStyle/>
          <a:p>
            <a:pPr algn="ctr">
              <a:lnSpc>
                <a:spcPts val="6720"/>
              </a:lnSpc>
            </a:pPr>
            <a:r>
              <a:rPr lang="en-US" sz="4800" dirty="0">
                <a:solidFill>
                  <a:srgbClr val="000000"/>
                </a:solidFill>
                <a:latin typeface="Canva Sans Bold"/>
              </a:rPr>
              <a:t>Step 3)  </a:t>
            </a:r>
            <a:r>
              <a:rPr lang="en-US" sz="4800" dirty="0">
                <a:solidFill>
                  <a:srgbClr val="000000"/>
                </a:solidFill>
                <a:latin typeface="Canva Sans"/>
              </a:rPr>
              <a:t>Compare u with  u</a:t>
            </a:r>
          </a:p>
        </p:txBody>
      </p:sp>
      <p:sp>
        <p:nvSpPr>
          <p:cNvPr id="3" name="TextBox 3"/>
          <p:cNvSpPr txBox="1"/>
          <p:nvPr/>
        </p:nvSpPr>
        <p:spPr>
          <a:xfrm>
            <a:off x="8727200" y="1734525"/>
            <a:ext cx="319787" cy="1057319"/>
          </a:xfrm>
          <a:prstGeom prst="rect">
            <a:avLst/>
          </a:prstGeom>
        </p:spPr>
        <p:txBody>
          <a:bodyPr lIns="0" tIns="0" rIns="0" bIns="0" rtlCol="0" anchor="t">
            <a:spAutoFit/>
          </a:bodyPr>
          <a:lstStyle/>
          <a:p>
            <a:pPr algn="ctr">
              <a:lnSpc>
                <a:spcPts val="8813"/>
              </a:lnSpc>
              <a:spcBef>
                <a:spcPct val="0"/>
              </a:spcBef>
            </a:pPr>
            <a:r>
              <a:rPr lang="en-US" sz="6295">
                <a:solidFill>
                  <a:srgbClr val="000000"/>
                </a:solidFill>
                <a:latin typeface="Canva Sans"/>
              </a:rPr>
              <a:t>ᵈ</a:t>
            </a:r>
          </a:p>
        </p:txBody>
      </p:sp>
      <p:sp>
        <p:nvSpPr>
          <p:cNvPr id="4" name="TextBox 4"/>
          <p:cNvSpPr txBox="1"/>
          <p:nvPr/>
        </p:nvSpPr>
        <p:spPr>
          <a:xfrm>
            <a:off x="193747" y="4455205"/>
            <a:ext cx="18094253"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a:rPr>
              <a:t>Thus if u= u   , then we have correctly decoded the codeword. </a:t>
            </a:r>
          </a:p>
          <a:p>
            <a:pPr marL="734059" lvl="1" indent="-367030" algn="just">
              <a:lnSpc>
                <a:spcPts val="4759"/>
              </a:lnSpc>
              <a:buFont typeface="Arial"/>
              <a:buChar char="•"/>
            </a:pPr>
            <a:r>
              <a:rPr lang="en-US" sz="3399">
                <a:solidFill>
                  <a:srgbClr val="000000"/>
                </a:solidFill>
                <a:latin typeface="Canva Sans"/>
              </a:rPr>
              <a:t> From this we can get our transmitted message by separating the frozen bits and message bits. </a:t>
            </a:r>
          </a:p>
        </p:txBody>
      </p:sp>
      <p:sp>
        <p:nvSpPr>
          <p:cNvPr id="5" name="TextBox 5"/>
          <p:cNvSpPr txBox="1"/>
          <p:nvPr/>
        </p:nvSpPr>
        <p:spPr>
          <a:xfrm>
            <a:off x="3259766" y="4702649"/>
            <a:ext cx="205529" cy="676164"/>
          </a:xfrm>
          <a:prstGeom prst="rect">
            <a:avLst/>
          </a:prstGeom>
        </p:spPr>
        <p:txBody>
          <a:bodyPr lIns="0" tIns="0" rIns="0" bIns="0" rtlCol="0" anchor="t">
            <a:spAutoFit/>
          </a:bodyPr>
          <a:lstStyle/>
          <a:p>
            <a:pPr algn="ctr">
              <a:lnSpc>
                <a:spcPts val="5664"/>
              </a:lnSpc>
              <a:spcBef>
                <a:spcPct val="0"/>
              </a:spcBef>
            </a:pPr>
            <a:r>
              <a:rPr lang="en-US" sz="4045">
                <a:solidFill>
                  <a:srgbClr val="000000"/>
                </a:solidFill>
                <a:latin typeface="Canva Sans"/>
              </a:rPr>
              <a:t>ᵈ</a:t>
            </a:r>
          </a:p>
        </p:txBody>
      </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19</a:t>
              </a:r>
            </a:p>
          </p:txBody>
        </p:sp>
      </p:grpSp>
      <p:sp>
        <p:nvSpPr>
          <p:cNvPr id="9" name="TextBox 9"/>
          <p:cNvSpPr txBox="1"/>
          <p:nvPr/>
        </p:nvSpPr>
        <p:spPr>
          <a:xfrm>
            <a:off x="193747" y="3153794"/>
            <a:ext cx="18036021" cy="118046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Note:  If c=d, then we are  able to correctly reverse the effect of BPSK and AWGN and get back our encoded codeword.</a:t>
            </a:r>
          </a:p>
        </p:txBody>
      </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5" name="TextBox 15"/>
          <p:cNvSpPr txBox="1"/>
          <p:nvPr/>
        </p:nvSpPr>
        <p:spPr>
          <a:xfrm>
            <a:off x="193747" y="6387078"/>
            <a:ext cx="17603499"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If not , we can find the number of errors by carrying out the xor operating between both of them and counting the number of 1's in the resulting sequence.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663672" y="975339"/>
            <a:ext cx="5074011" cy="887095"/>
          </a:xfrm>
          <a:prstGeom prst="rect">
            <a:avLst/>
          </a:prstGeom>
        </p:spPr>
        <p:txBody>
          <a:bodyPr lIns="0" tIns="0" rIns="0" bIns="0" rtlCol="0" anchor="t">
            <a:spAutoFit/>
          </a:bodyPr>
          <a:lstStyle/>
          <a:p>
            <a:pPr marL="1122679" lvl="1" indent="-561340" algn="just">
              <a:lnSpc>
                <a:spcPts val="7279"/>
              </a:lnSpc>
              <a:buFont typeface="Arial"/>
              <a:buChar char="•"/>
            </a:pPr>
            <a:r>
              <a:rPr lang="en-US" sz="5199">
                <a:solidFill>
                  <a:srgbClr val="000000"/>
                </a:solidFill>
                <a:latin typeface="Canva Sans Bold"/>
              </a:rPr>
              <a:t>Advantages </a:t>
            </a:r>
          </a:p>
        </p:txBody>
      </p:sp>
      <p:sp>
        <p:nvSpPr>
          <p:cNvPr id="3" name="TextBox 3"/>
          <p:cNvSpPr txBox="1"/>
          <p:nvPr/>
        </p:nvSpPr>
        <p:spPr>
          <a:xfrm>
            <a:off x="663672" y="2391192"/>
            <a:ext cx="5584728" cy="574196"/>
          </a:xfrm>
          <a:prstGeom prst="rect">
            <a:avLst/>
          </a:prstGeom>
        </p:spPr>
        <p:txBody>
          <a:bodyPr wrap="square" lIns="0" tIns="0" rIns="0" bIns="0" rtlCol="0" anchor="t">
            <a:spAutoFit/>
          </a:bodyPr>
          <a:lstStyle/>
          <a:p>
            <a:pPr marL="367029" lvl="1">
              <a:lnSpc>
                <a:spcPts val="4759"/>
              </a:lnSpc>
            </a:pPr>
            <a:r>
              <a:rPr lang="en-US" sz="3399" dirty="0">
                <a:solidFill>
                  <a:srgbClr val="000000"/>
                </a:solidFill>
                <a:latin typeface="Canva Sans"/>
              </a:rPr>
              <a:t>1. Easy to implement</a:t>
            </a:r>
          </a:p>
        </p:txBody>
      </p:sp>
      <p:sp>
        <p:nvSpPr>
          <p:cNvPr id="4" name="TextBox 4"/>
          <p:cNvSpPr txBox="1"/>
          <p:nvPr/>
        </p:nvSpPr>
        <p:spPr>
          <a:xfrm>
            <a:off x="663672" y="4652327"/>
            <a:ext cx="6059444"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000000"/>
                </a:solidFill>
                <a:latin typeface="Canva Sans Bold"/>
              </a:rPr>
              <a:t>Disadvantages</a:t>
            </a:r>
          </a:p>
        </p:txBody>
      </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20</a:t>
              </a:r>
            </a:p>
          </p:txBody>
        </p:sp>
      </p:grpSp>
      <p:grpSp>
        <p:nvGrpSpPr>
          <p:cNvPr id="8" name="Group 8"/>
          <p:cNvGrpSpPr/>
          <p:nvPr/>
        </p:nvGrpSpPr>
        <p:grpSpPr>
          <a:xfrm>
            <a:off x="15720762" y="5379918"/>
            <a:ext cx="6723580" cy="6059445"/>
            <a:chOff x="0" y="0"/>
            <a:chExt cx="8964773" cy="8079259"/>
          </a:xfrm>
        </p:grpSpPr>
        <p:grpSp>
          <p:nvGrpSpPr>
            <p:cNvPr id="9" name="Group 9"/>
            <p:cNvGrpSpPr/>
            <p:nvPr/>
          </p:nvGrpSpPr>
          <p:grpSpPr>
            <a:xfrm>
              <a:off x="885513" y="0"/>
              <a:ext cx="8079259" cy="80792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3" name="TextBox 13"/>
          <p:cNvSpPr txBox="1"/>
          <p:nvPr/>
        </p:nvSpPr>
        <p:spPr>
          <a:xfrm>
            <a:off x="663672" y="6029025"/>
            <a:ext cx="17259300" cy="2380615"/>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Canva Sans"/>
              </a:rPr>
              <a:t> Unreliable </a:t>
            </a:r>
          </a:p>
          <a:p>
            <a:pPr marL="734059" lvl="1" indent="-367030" algn="just">
              <a:lnSpc>
                <a:spcPts val="4759"/>
              </a:lnSpc>
              <a:buAutoNum type="arabicPeriod"/>
            </a:pPr>
            <a:r>
              <a:rPr lang="en-US" sz="3399">
                <a:solidFill>
                  <a:srgbClr val="000000"/>
                </a:solidFill>
                <a:latin typeface="Canva Sans"/>
              </a:rPr>
              <a:t> It simply demodulates the noisy codeword without taking other factors into account , there is a chance that when noise generated has a magnitude greater than 1, it  would lead to wrong bit being decoded. </a:t>
            </a:r>
          </a:p>
        </p:txBody>
      </p:sp>
      <p:grpSp>
        <p:nvGrpSpPr>
          <p:cNvPr id="14" name="Group 14"/>
          <p:cNvGrpSpPr/>
          <p:nvPr/>
        </p:nvGrpSpPr>
        <p:grpSpPr>
          <a:xfrm>
            <a:off x="11762088" y="-9632634"/>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38391" y="-1998170"/>
            <a:ext cx="10994424" cy="13179999"/>
            <a:chOff x="15034" y="-237776"/>
            <a:chExt cx="812800" cy="974376"/>
          </a:xfrm>
        </p:grpSpPr>
        <p:sp>
          <p:nvSpPr>
            <p:cNvPr id="18" name="Freeform 18"/>
            <p:cNvSpPr/>
            <p:nvPr/>
          </p:nvSpPr>
          <p:spPr>
            <a:xfrm>
              <a:off x="15034" y="-23777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txBody>
            <a:bodyPr/>
            <a:lstStyle/>
            <a:p>
              <a:endParaRPr lang="en-IN" dirty="0"/>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67294" y="956289"/>
            <a:ext cx="15311077" cy="1028700"/>
          </a:xfrm>
          <a:prstGeom prst="rect">
            <a:avLst/>
          </a:prstGeom>
        </p:spPr>
        <p:txBody>
          <a:bodyPr lIns="0" tIns="0" rIns="0" bIns="0" rtlCol="0" anchor="t">
            <a:spAutoFit/>
          </a:bodyPr>
          <a:lstStyle/>
          <a:p>
            <a:pPr algn="just">
              <a:lnSpc>
                <a:spcPts val="8400"/>
              </a:lnSpc>
              <a:spcBef>
                <a:spcPct val="0"/>
              </a:spcBef>
            </a:pPr>
            <a:r>
              <a:rPr lang="en-US" sz="6000" spc="300">
                <a:solidFill>
                  <a:srgbClr val="000000"/>
                </a:solidFill>
                <a:latin typeface="Canva Sans Bold"/>
              </a:rPr>
              <a:t>Successive Cancellation Decoder</a:t>
            </a:r>
          </a:p>
        </p:txBody>
      </p:sp>
      <p:sp>
        <p:nvSpPr>
          <p:cNvPr id="3" name="TextBox 3"/>
          <p:cNvSpPr txBox="1"/>
          <p:nvPr/>
        </p:nvSpPr>
        <p:spPr>
          <a:xfrm>
            <a:off x="1366202" y="2599819"/>
            <a:ext cx="15311077" cy="1654812"/>
          </a:xfrm>
          <a:prstGeom prst="rect">
            <a:avLst/>
          </a:prstGeom>
        </p:spPr>
        <p:txBody>
          <a:bodyPr lIns="0" tIns="0" rIns="0" bIns="0" rtlCol="0" anchor="t">
            <a:spAutoFit/>
          </a:bodyPr>
          <a:lstStyle/>
          <a:p>
            <a:pPr algn="ctr">
              <a:lnSpc>
                <a:spcPts val="4361"/>
              </a:lnSpc>
            </a:pPr>
            <a:r>
              <a:rPr lang="en-US" sz="3115" dirty="0">
                <a:solidFill>
                  <a:srgbClr val="000000"/>
                </a:solidFill>
                <a:latin typeface="Canva Sans"/>
              </a:rPr>
              <a:t>In this decoding process, bits of the received signal are decoded sequentially, starting with eliminating the least reliable ones. Each bit's decoding relies on information from previously decoded bits and the received signal</a:t>
            </a:r>
          </a:p>
        </p:txBody>
      </p:sp>
      <p:grpSp>
        <p:nvGrpSpPr>
          <p:cNvPr id="4" name="Group 4"/>
          <p:cNvGrpSpPr/>
          <p:nvPr/>
        </p:nvGrpSpPr>
        <p:grpSpPr>
          <a:xfrm>
            <a:off x="1335963" y="5326273"/>
            <a:ext cx="10206999" cy="2425307"/>
            <a:chOff x="0" y="0"/>
            <a:chExt cx="13609332" cy="3233742"/>
          </a:xfrm>
        </p:grpSpPr>
        <p:sp>
          <p:nvSpPr>
            <p:cNvPr id="5" name="AutoShape 5"/>
            <p:cNvSpPr/>
            <p:nvPr/>
          </p:nvSpPr>
          <p:spPr>
            <a:xfrm>
              <a:off x="935486" y="1039412"/>
              <a:ext cx="2139321" cy="0"/>
            </a:xfrm>
            <a:prstGeom prst="line">
              <a:avLst/>
            </a:prstGeom>
            <a:ln w="50800" cap="flat">
              <a:solidFill>
                <a:srgbClr val="FD6220"/>
              </a:solidFill>
              <a:prstDash val="solid"/>
              <a:headEnd type="none" w="sm" len="sm"/>
              <a:tailEnd type="triangle" w="lg" len="med"/>
            </a:ln>
          </p:spPr>
        </p:sp>
        <p:sp>
          <p:nvSpPr>
            <p:cNvPr id="6" name="AutoShape 6"/>
            <p:cNvSpPr/>
            <p:nvPr/>
          </p:nvSpPr>
          <p:spPr>
            <a:xfrm>
              <a:off x="5154156" y="1014012"/>
              <a:ext cx="2139321" cy="0"/>
            </a:xfrm>
            <a:prstGeom prst="line">
              <a:avLst/>
            </a:prstGeom>
            <a:ln w="50800" cap="flat">
              <a:solidFill>
                <a:srgbClr val="FD6220"/>
              </a:solidFill>
              <a:prstDash val="solid"/>
              <a:headEnd type="none" w="sm" len="sm"/>
              <a:tailEnd type="triangle" w="lg" len="med"/>
            </a:ln>
          </p:spPr>
        </p:sp>
        <p:grpSp>
          <p:nvGrpSpPr>
            <p:cNvPr id="7" name="Group 7"/>
            <p:cNvGrpSpPr/>
            <p:nvPr/>
          </p:nvGrpSpPr>
          <p:grpSpPr>
            <a:xfrm>
              <a:off x="3002747" y="0"/>
              <a:ext cx="3392001" cy="3233742"/>
              <a:chOff x="0" y="0"/>
              <a:chExt cx="670025" cy="638764"/>
            </a:xfrm>
          </p:grpSpPr>
          <p:sp>
            <p:nvSpPr>
              <p:cNvPr id="8" name="Freeform 8"/>
              <p:cNvSpPr/>
              <p:nvPr/>
            </p:nvSpPr>
            <p:spPr>
              <a:xfrm>
                <a:off x="0" y="0"/>
                <a:ext cx="670025" cy="638764"/>
              </a:xfrm>
              <a:custGeom>
                <a:avLst/>
                <a:gdLst/>
                <a:ahLst/>
                <a:cxnLst/>
                <a:rect l="l" t="t" r="r" b="b"/>
                <a:pathLst>
                  <a:path w="670025" h="638764">
                    <a:moveTo>
                      <a:pt x="0" y="0"/>
                    </a:moveTo>
                    <a:lnTo>
                      <a:pt x="670025" y="0"/>
                    </a:lnTo>
                    <a:lnTo>
                      <a:pt x="670025" y="638764"/>
                    </a:lnTo>
                    <a:lnTo>
                      <a:pt x="0" y="638764"/>
                    </a:lnTo>
                    <a:close/>
                  </a:path>
                </a:pathLst>
              </a:custGeom>
              <a:solidFill>
                <a:srgbClr val="E1E0DD"/>
              </a:solidFill>
            </p:spPr>
          </p:sp>
          <p:sp>
            <p:nvSpPr>
              <p:cNvPr id="9" name="TextBox 9"/>
              <p:cNvSpPr txBox="1"/>
              <p:nvPr/>
            </p:nvSpPr>
            <p:spPr>
              <a:xfrm>
                <a:off x="0" y="-28575"/>
                <a:ext cx="670025" cy="667339"/>
              </a:xfrm>
              <a:prstGeom prst="rect">
                <a:avLst/>
              </a:prstGeom>
            </p:spPr>
            <p:txBody>
              <a:bodyPr lIns="50800" tIns="50800" rIns="50800" bIns="50800" rtlCol="0" anchor="ctr"/>
              <a:lstStyle/>
              <a:p>
                <a:pPr algn="ctr">
                  <a:lnSpc>
                    <a:spcPts val="2380"/>
                  </a:lnSpc>
                </a:pPr>
                <a:endParaRPr/>
              </a:p>
            </p:txBody>
          </p:sp>
        </p:grpSp>
        <p:sp>
          <p:nvSpPr>
            <p:cNvPr id="10" name="TextBox 10"/>
            <p:cNvSpPr txBox="1"/>
            <p:nvPr/>
          </p:nvSpPr>
          <p:spPr>
            <a:xfrm>
              <a:off x="4372782" y="1096697"/>
              <a:ext cx="553886" cy="912837"/>
            </a:xfrm>
            <a:prstGeom prst="rect">
              <a:avLst/>
            </a:prstGeom>
          </p:spPr>
          <p:txBody>
            <a:bodyPr lIns="0" tIns="0" rIns="0" bIns="0" rtlCol="0" anchor="t">
              <a:spAutoFit/>
            </a:bodyPr>
            <a:lstStyle/>
            <a:p>
              <a:pPr algn="ctr">
                <a:lnSpc>
                  <a:spcPts val="5839"/>
                </a:lnSpc>
                <a:spcBef>
                  <a:spcPct val="0"/>
                </a:spcBef>
              </a:pPr>
              <a:r>
                <a:rPr lang="en-US" sz="4171" spc="233">
                  <a:solidFill>
                    <a:srgbClr val="000000"/>
                  </a:solidFill>
                  <a:latin typeface="Canva Sans"/>
                </a:rPr>
                <a:t>G</a:t>
              </a:r>
            </a:p>
          </p:txBody>
        </p:sp>
        <p:sp>
          <p:nvSpPr>
            <p:cNvPr id="11" name="TextBox 11"/>
            <p:cNvSpPr txBox="1"/>
            <p:nvPr/>
          </p:nvSpPr>
          <p:spPr>
            <a:xfrm>
              <a:off x="4926667" y="1644833"/>
              <a:ext cx="227489" cy="364702"/>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Canva Sans"/>
                </a:rPr>
                <a:t>N</a:t>
              </a:r>
            </a:p>
          </p:txBody>
        </p:sp>
        <p:sp>
          <p:nvSpPr>
            <p:cNvPr id="12" name="TextBox 12"/>
            <p:cNvSpPr txBox="1"/>
            <p:nvPr/>
          </p:nvSpPr>
          <p:spPr>
            <a:xfrm>
              <a:off x="0" y="693337"/>
              <a:ext cx="103578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u1</a:t>
              </a:r>
            </a:p>
          </p:txBody>
        </p:sp>
        <p:grpSp>
          <p:nvGrpSpPr>
            <p:cNvPr id="13" name="Group 13"/>
            <p:cNvGrpSpPr/>
            <p:nvPr/>
          </p:nvGrpSpPr>
          <p:grpSpPr>
            <a:xfrm>
              <a:off x="6985558" y="0"/>
              <a:ext cx="3392001" cy="3233742"/>
              <a:chOff x="0" y="0"/>
              <a:chExt cx="670025" cy="638764"/>
            </a:xfrm>
          </p:grpSpPr>
          <p:sp>
            <p:nvSpPr>
              <p:cNvPr id="14" name="Freeform 14"/>
              <p:cNvSpPr/>
              <p:nvPr/>
            </p:nvSpPr>
            <p:spPr>
              <a:xfrm>
                <a:off x="0" y="0"/>
                <a:ext cx="670025" cy="638764"/>
              </a:xfrm>
              <a:custGeom>
                <a:avLst/>
                <a:gdLst/>
                <a:ahLst/>
                <a:cxnLst/>
                <a:rect l="l" t="t" r="r" b="b"/>
                <a:pathLst>
                  <a:path w="670025" h="638764">
                    <a:moveTo>
                      <a:pt x="0" y="0"/>
                    </a:moveTo>
                    <a:lnTo>
                      <a:pt x="670025" y="0"/>
                    </a:lnTo>
                    <a:lnTo>
                      <a:pt x="670025" y="638764"/>
                    </a:lnTo>
                    <a:lnTo>
                      <a:pt x="0" y="638764"/>
                    </a:lnTo>
                    <a:close/>
                  </a:path>
                </a:pathLst>
              </a:custGeom>
              <a:solidFill>
                <a:srgbClr val="E1E0DD"/>
              </a:solidFill>
            </p:spPr>
          </p:sp>
          <p:sp>
            <p:nvSpPr>
              <p:cNvPr id="15" name="TextBox 15"/>
              <p:cNvSpPr txBox="1"/>
              <p:nvPr/>
            </p:nvSpPr>
            <p:spPr>
              <a:xfrm>
                <a:off x="0" y="-28575"/>
                <a:ext cx="670025" cy="667339"/>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7098060" y="-78416"/>
              <a:ext cx="3166998" cy="3117540"/>
            </a:xfrm>
            <a:prstGeom prst="rect">
              <a:avLst/>
            </a:prstGeom>
          </p:spPr>
          <p:txBody>
            <a:bodyPr lIns="0" tIns="0" rIns="0" bIns="0" rtlCol="0" anchor="t">
              <a:spAutoFit/>
            </a:bodyPr>
            <a:lstStyle/>
            <a:p>
              <a:pPr algn="ctr">
                <a:lnSpc>
                  <a:spcPts val="6567"/>
                </a:lnSpc>
              </a:pPr>
              <a:r>
                <a:rPr lang="en-US" sz="3283">
                  <a:solidFill>
                    <a:srgbClr val="000000"/>
                  </a:solidFill>
                  <a:latin typeface="Canva Sans"/>
                </a:rPr>
                <a:t>BPSK </a:t>
              </a:r>
            </a:p>
            <a:p>
              <a:pPr algn="ctr">
                <a:lnSpc>
                  <a:spcPts val="6567"/>
                </a:lnSpc>
              </a:pPr>
              <a:r>
                <a:rPr lang="en-US" sz="3283">
                  <a:solidFill>
                    <a:srgbClr val="000000"/>
                  </a:solidFill>
                  <a:latin typeface="Canva Sans"/>
                </a:rPr>
                <a:t>+ </a:t>
              </a:r>
            </a:p>
            <a:p>
              <a:pPr algn="ctr">
                <a:lnSpc>
                  <a:spcPts val="6567"/>
                </a:lnSpc>
              </a:pPr>
              <a:r>
                <a:rPr lang="en-US" sz="3283">
                  <a:solidFill>
                    <a:srgbClr val="000000"/>
                  </a:solidFill>
                  <a:latin typeface="Canva Sans"/>
                </a:rPr>
                <a:t>AWGN</a:t>
              </a:r>
            </a:p>
          </p:txBody>
        </p:sp>
        <p:sp>
          <p:nvSpPr>
            <p:cNvPr id="17" name="TextBox 17"/>
            <p:cNvSpPr txBox="1"/>
            <p:nvPr/>
          </p:nvSpPr>
          <p:spPr>
            <a:xfrm>
              <a:off x="155636" y="2589216"/>
              <a:ext cx="653752"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u4</a:t>
              </a:r>
            </a:p>
          </p:txBody>
        </p:sp>
        <p:sp>
          <p:nvSpPr>
            <p:cNvPr id="18" name="AutoShape 18"/>
            <p:cNvSpPr/>
            <p:nvPr/>
          </p:nvSpPr>
          <p:spPr>
            <a:xfrm>
              <a:off x="935486" y="1642271"/>
              <a:ext cx="2139321" cy="0"/>
            </a:xfrm>
            <a:prstGeom prst="line">
              <a:avLst/>
            </a:prstGeom>
            <a:ln w="50800" cap="flat">
              <a:solidFill>
                <a:srgbClr val="FD6220"/>
              </a:solidFill>
              <a:prstDash val="solid"/>
              <a:headEnd type="none" w="sm" len="sm"/>
              <a:tailEnd type="triangle" w="lg" len="med"/>
            </a:ln>
          </p:spPr>
        </p:sp>
        <p:sp>
          <p:nvSpPr>
            <p:cNvPr id="19" name="TextBox 19"/>
            <p:cNvSpPr txBox="1"/>
            <p:nvPr/>
          </p:nvSpPr>
          <p:spPr>
            <a:xfrm>
              <a:off x="161192" y="1270796"/>
              <a:ext cx="61724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u2</a:t>
              </a:r>
            </a:p>
          </p:txBody>
        </p:sp>
        <p:sp>
          <p:nvSpPr>
            <p:cNvPr id="20" name="AutoShape 20"/>
            <p:cNvSpPr/>
            <p:nvPr/>
          </p:nvSpPr>
          <p:spPr>
            <a:xfrm>
              <a:off x="935486" y="2259301"/>
              <a:ext cx="2139321" cy="0"/>
            </a:xfrm>
            <a:prstGeom prst="line">
              <a:avLst/>
            </a:prstGeom>
            <a:ln w="50800" cap="flat">
              <a:solidFill>
                <a:srgbClr val="FD6220"/>
              </a:solidFill>
              <a:prstDash val="solid"/>
              <a:headEnd type="none" w="sm" len="sm"/>
              <a:tailEnd type="triangle" w="lg" len="med"/>
            </a:ln>
          </p:spPr>
        </p:sp>
        <p:sp>
          <p:nvSpPr>
            <p:cNvPr id="21" name="TextBox 21"/>
            <p:cNvSpPr txBox="1"/>
            <p:nvPr/>
          </p:nvSpPr>
          <p:spPr>
            <a:xfrm>
              <a:off x="205752" y="1992315"/>
              <a:ext cx="62428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u3</a:t>
              </a:r>
            </a:p>
          </p:txBody>
        </p:sp>
        <p:sp>
          <p:nvSpPr>
            <p:cNvPr id="22" name="AutoShape 22"/>
            <p:cNvSpPr/>
            <p:nvPr/>
          </p:nvSpPr>
          <p:spPr>
            <a:xfrm flipV="1">
              <a:off x="6394748" y="1604179"/>
              <a:ext cx="703312" cy="12692"/>
            </a:xfrm>
            <a:prstGeom prst="line">
              <a:avLst/>
            </a:prstGeom>
            <a:ln w="50800" cap="flat">
              <a:solidFill>
                <a:srgbClr val="FD6220"/>
              </a:solidFill>
              <a:prstDash val="solid"/>
              <a:headEnd type="none" w="sm" len="sm"/>
              <a:tailEnd type="triangle" w="lg" len="med"/>
            </a:ln>
          </p:spPr>
        </p:sp>
        <p:sp>
          <p:nvSpPr>
            <p:cNvPr id="23" name="AutoShape 23"/>
            <p:cNvSpPr/>
            <p:nvPr/>
          </p:nvSpPr>
          <p:spPr>
            <a:xfrm>
              <a:off x="6394748" y="2353457"/>
              <a:ext cx="703312" cy="0"/>
            </a:xfrm>
            <a:prstGeom prst="line">
              <a:avLst/>
            </a:prstGeom>
            <a:ln w="50800" cap="flat">
              <a:solidFill>
                <a:srgbClr val="FD6220"/>
              </a:solidFill>
              <a:prstDash val="solid"/>
              <a:headEnd type="none" w="sm" len="sm"/>
              <a:tailEnd type="triangle" w="lg" len="med"/>
            </a:ln>
          </p:spPr>
        </p:sp>
        <p:sp>
          <p:nvSpPr>
            <p:cNvPr id="24" name="AutoShape 24"/>
            <p:cNvSpPr/>
            <p:nvPr/>
          </p:nvSpPr>
          <p:spPr>
            <a:xfrm>
              <a:off x="6394748" y="1019483"/>
              <a:ext cx="703312" cy="0"/>
            </a:xfrm>
            <a:prstGeom prst="line">
              <a:avLst/>
            </a:prstGeom>
            <a:ln w="50800" cap="flat">
              <a:solidFill>
                <a:srgbClr val="FD6220"/>
              </a:solidFill>
              <a:prstDash val="solid"/>
              <a:headEnd type="none" w="sm" len="sm"/>
              <a:tailEnd type="triangle" w="lg" len="med"/>
            </a:ln>
          </p:spPr>
        </p:sp>
        <p:sp>
          <p:nvSpPr>
            <p:cNvPr id="25" name="AutoShape 25"/>
            <p:cNvSpPr/>
            <p:nvPr/>
          </p:nvSpPr>
          <p:spPr>
            <a:xfrm>
              <a:off x="10377559" y="1113496"/>
              <a:ext cx="2139321" cy="0"/>
            </a:xfrm>
            <a:prstGeom prst="line">
              <a:avLst/>
            </a:prstGeom>
            <a:ln w="50800" cap="flat">
              <a:solidFill>
                <a:srgbClr val="FD6220"/>
              </a:solidFill>
              <a:prstDash val="solid"/>
              <a:headEnd type="none" w="sm" len="sm"/>
              <a:tailEnd type="triangle" w="lg" len="med"/>
            </a:ln>
          </p:spPr>
        </p:sp>
        <p:sp>
          <p:nvSpPr>
            <p:cNvPr id="26" name="AutoShape 26"/>
            <p:cNvSpPr/>
            <p:nvPr/>
          </p:nvSpPr>
          <p:spPr>
            <a:xfrm>
              <a:off x="10377559" y="1593588"/>
              <a:ext cx="2139321" cy="0"/>
            </a:xfrm>
            <a:prstGeom prst="line">
              <a:avLst/>
            </a:prstGeom>
            <a:ln w="50800" cap="flat">
              <a:solidFill>
                <a:srgbClr val="FD6220"/>
              </a:solidFill>
              <a:prstDash val="solid"/>
              <a:headEnd type="none" w="sm" len="sm"/>
              <a:tailEnd type="triangle" w="lg" len="med"/>
            </a:ln>
          </p:spPr>
        </p:sp>
        <p:sp>
          <p:nvSpPr>
            <p:cNvPr id="27" name="AutoShape 27"/>
            <p:cNvSpPr/>
            <p:nvPr/>
          </p:nvSpPr>
          <p:spPr>
            <a:xfrm>
              <a:off x="10377559" y="2282585"/>
              <a:ext cx="2139321" cy="0"/>
            </a:xfrm>
            <a:prstGeom prst="line">
              <a:avLst/>
            </a:prstGeom>
            <a:ln w="50800" cap="flat">
              <a:solidFill>
                <a:srgbClr val="FD6220"/>
              </a:solidFill>
              <a:prstDash val="solid"/>
              <a:headEnd type="none" w="sm" len="sm"/>
              <a:tailEnd type="triangle" w="lg" len="med"/>
            </a:ln>
          </p:spPr>
        </p:sp>
        <p:sp>
          <p:nvSpPr>
            <p:cNvPr id="28" name="TextBox 28"/>
            <p:cNvSpPr txBox="1"/>
            <p:nvPr/>
          </p:nvSpPr>
          <p:spPr>
            <a:xfrm>
              <a:off x="12953744" y="742020"/>
              <a:ext cx="65558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r1</a:t>
              </a:r>
            </a:p>
          </p:txBody>
        </p:sp>
        <p:sp>
          <p:nvSpPr>
            <p:cNvPr id="29" name="TextBox 29"/>
            <p:cNvSpPr txBox="1"/>
            <p:nvPr/>
          </p:nvSpPr>
          <p:spPr>
            <a:xfrm>
              <a:off x="13084614" y="1270796"/>
              <a:ext cx="50998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r2</a:t>
              </a:r>
            </a:p>
          </p:txBody>
        </p:sp>
        <p:sp>
          <p:nvSpPr>
            <p:cNvPr id="30" name="TextBox 30"/>
            <p:cNvSpPr txBox="1"/>
            <p:nvPr/>
          </p:nvSpPr>
          <p:spPr>
            <a:xfrm>
              <a:off x="13077470" y="1867697"/>
              <a:ext cx="51712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r3</a:t>
              </a:r>
            </a:p>
          </p:txBody>
        </p:sp>
        <p:sp>
          <p:nvSpPr>
            <p:cNvPr id="31" name="TextBox 31"/>
            <p:cNvSpPr txBox="1"/>
            <p:nvPr/>
          </p:nvSpPr>
          <p:spPr>
            <a:xfrm>
              <a:off x="13062736" y="2540533"/>
              <a:ext cx="546596"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r4</a:t>
              </a:r>
            </a:p>
          </p:txBody>
        </p:sp>
        <p:sp>
          <p:nvSpPr>
            <p:cNvPr id="32" name="TextBox 32"/>
            <p:cNvSpPr txBox="1"/>
            <p:nvPr/>
          </p:nvSpPr>
          <p:spPr>
            <a:xfrm>
              <a:off x="6424454" y="972345"/>
              <a:ext cx="59590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x2</a:t>
              </a:r>
            </a:p>
          </p:txBody>
        </p:sp>
        <p:sp>
          <p:nvSpPr>
            <p:cNvPr id="33" name="TextBox 33"/>
            <p:cNvSpPr txBox="1"/>
            <p:nvPr/>
          </p:nvSpPr>
          <p:spPr>
            <a:xfrm>
              <a:off x="6370132" y="1708931"/>
              <a:ext cx="602952"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x3</a:t>
              </a:r>
            </a:p>
          </p:txBody>
        </p:sp>
        <p:sp>
          <p:nvSpPr>
            <p:cNvPr id="34" name="TextBox 34"/>
            <p:cNvSpPr txBox="1"/>
            <p:nvPr/>
          </p:nvSpPr>
          <p:spPr>
            <a:xfrm>
              <a:off x="6355398" y="2352976"/>
              <a:ext cx="63242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x4</a:t>
              </a:r>
            </a:p>
          </p:txBody>
        </p:sp>
        <p:sp>
          <p:nvSpPr>
            <p:cNvPr id="35" name="TextBox 35"/>
            <p:cNvSpPr txBox="1"/>
            <p:nvPr/>
          </p:nvSpPr>
          <p:spPr>
            <a:xfrm>
              <a:off x="6271826" y="293286"/>
              <a:ext cx="90116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x1</a:t>
              </a:r>
            </a:p>
          </p:txBody>
        </p:sp>
        <p:sp>
          <p:nvSpPr>
            <p:cNvPr id="36" name="AutoShape 36"/>
            <p:cNvSpPr/>
            <p:nvPr/>
          </p:nvSpPr>
          <p:spPr>
            <a:xfrm>
              <a:off x="818382" y="2886608"/>
              <a:ext cx="2139321" cy="0"/>
            </a:xfrm>
            <a:prstGeom prst="line">
              <a:avLst/>
            </a:prstGeom>
            <a:ln w="50800" cap="flat">
              <a:solidFill>
                <a:srgbClr val="FD6220"/>
              </a:solidFill>
              <a:prstDash val="solid"/>
              <a:headEnd type="none" w="sm" len="sm"/>
              <a:tailEnd type="triangle" w="lg" len="med"/>
            </a:ln>
          </p:spPr>
        </p:sp>
        <p:sp>
          <p:nvSpPr>
            <p:cNvPr id="37" name="AutoShape 37"/>
            <p:cNvSpPr/>
            <p:nvPr/>
          </p:nvSpPr>
          <p:spPr>
            <a:xfrm>
              <a:off x="6349704" y="2944227"/>
              <a:ext cx="703312" cy="0"/>
            </a:xfrm>
            <a:prstGeom prst="line">
              <a:avLst/>
            </a:prstGeom>
            <a:ln w="50800" cap="flat">
              <a:solidFill>
                <a:srgbClr val="FD6220"/>
              </a:solidFill>
              <a:prstDash val="solid"/>
              <a:headEnd type="none" w="sm" len="sm"/>
              <a:tailEnd type="triangle" w="lg" len="med"/>
            </a:ln>
          </p:spPr>
        </p:sp>
        <p:sp>
          <p:nvSpPr>
            <p:cNvPr id="38" name="AutoShape 38"/>
            <p:cNvSpPr/>
            <p:nvPr/>
          </p:nvSpPr>
          <p:spPr>
            <a:xfrm>
              <a:off x="10332515" y="2918827"/>
              <a:ext cx="2139321" cy="0"/>
            </a:xfrm>
            <a:prstGeom prst="line">
              <a:avLst/>
            </a:prstGeom>
            <a:ln w="50800" cap="flat">
              <a:solidFill>
                <a:srgbClr val="FD6220"/>
              </a:solidFill>
              <a:prstDash val="solid"/>
              <a:headEnd type="none" w="sm" len="sm"/>
              <a:tailEnd type="triangle" w="lg" len="med"/>
            </a:ln>
          </p:spPr>
        </p:sp>
      </p:grpSp>
      <p:grpSp>
        <p:nvGrpSpPr>
          <p:cNvPr id="39" name="Group 39"/>
          <p:cNvGrpSpPr/>
          <p:nvPr/>
        </p:nvGrpSpPr>
        <p:grpSpPr>
          <a:xfrm>
            <a:off x="12566324" y="6240255"/>
            <a:ext cx="3307950" cy="828187"/>
            <a:chOff x="0" y="0"/>
            <a:chExt cx="4410600" cy="1104249"/>
          </a:xfrm>
        </p:grpSpPr>
        <p:sp>
          <p:nvSpPr>
            <p:cNvPr id="40" name="TextBox 40"/>
            <p:cNvSpPr txBox="1"/>
            <p:nvPr/>
          </p:nvSpPr>
          <p:spPr>
            <a:xfrm>
              <a:off x="73257" y="-66675"/>
              <a:ext cx="585045" cy="751848"/>
            </a:xfrm>
            <a:prstGeom prst="rect">
              <a:avLst/>
            </a:prstGeom>
          </p:spPr>
          <p:txBody>
            <a:bodyPr lIns="0" tIns="0" rIns="0" bIns="0" rtlCol="0" anchor="t">
              <a:spAutoFit/>
            </a:bodyPr>
            <a:lstStyle/>
            <a:p>
              <a:pPr algn="ctr">
                <a:lnSpc>
                  <a:spcPts val="4750"/>
                </a:lnSpc>
                <a:spcBef>
                  <a:spcPct val="0"/>
                </a:spcBef>
              </a:pPr>
              <a:r>
                <a:rPr lang="en-US" sz="3393">
                  <a:solidFill>
                    <a:srgbClr val="000000"/>
                  </a:solidFill>
                  <a:latin typeface="Canva Sans"/>
                </a:rPr>
                <a:t>rᴺ</a:t>
              </a:r>
            </a:p>
          </p:txBody>
        </p:sp>
        <p:sp>
          <p:nvSpPr>
            <p:cNvPr id="41" name="TextBox 41"/>
            <p:cNvSpPr txBox="1"/>
            <p:nvPr/>
          </p:nvSpPr>
          <p:spPr>
            <a:xfrm>
              <a:off x="0" y="320349"/>
              <a:ext cx="731559"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xᴺ</a:t>
              </a:r>
            </a:p>
          </p:txBody>
        </p:sp>
        <p:sp>
          <p:nvSpPr>
            <p:cNvPr id="42" name="TextBox 42"/>
            <p:cNvSpPr txBox="1"/>
            <p:nvPr/>
          </p:nvSpPr>
          <p:spPr>
            <a:xfrm>
              <a:off x="3664660" y="-66675"/>
              <a:ext cx="731559"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xᴺ</a:t>
              </a:r>
            </a:p>
          </p:txBody>
        </p:sp>
        <p:sp>
          <p:nvSpPr>
            <p:cNvPr id="43" name="TextBox 43"/>
            <p:cNvSpPr txBox="1"/>
            <p:nvPr/>
          </p:nvSpPr>
          <p:spPr>
            <a:xfrm>
              <a:off x="3650278" y="320349"/>
              <a:ext cx="760322"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uᴺ</a:t>
              </a:r>
            </a:p>
          </p:txBody>
        </p:sp>
        <p:sp>
          <p:nvSpPr>
            <p:cNvPr id="44" name="TextBox 44"/>
            <p:cNvSpPr txBox="1"/>
            <p:nvPr/>
          </p:nvSpPr>
          <p:spPr>
            <a:xfrm>
              <a:off x="1099859" y="-3695"/>
              <a:ext cx="2400073" cy="514908"/>
            </a:xfrm>
            <a:prstGeom prst="rect">
              <a:avLst/>
            </a:prstGeom>
          </p:spPr>
          <p:txBody>
            <a:bodyPr lIns="0" tIns="0" rIns="0" bIns="0" rtlCol="0" anchor="t">
              <a:spAutoFit/>
            </a:bodyPr>
            <a:lstStyle/>
            <a:p>
              <a:pPr algn="ctr">
                <a:lnSpc>
                  <a:spcPts val="3258"/>
                </a:lnSpc>
              </a:pPr>
              <a:r>
                <a:rPr lang="en-US" sz="2327" dirty="0">
                  <a:solidFill>
                    <a:srgbClr val="000000"/>
                  </a:solidFill>
                  <a:latin typeface="Canva Sans"/>
                </a:rPr>
                <a:t>is belief of</a:t>
              </a:r>
            </a:p>
          </p:txBody>
        </p:sp>
        <p:sp>
          <p:nvSpPr>
            <p:cNvPr id="45" name="TextBox 45"/>
            <p:cNvSpPr txBox="1"/>
            <p:nvPr/>
          </p:nvSpPr>
          <p:spPr>
            <a:xfrm>
              <a:off x="1074949" y="463588"/>
              <a:ext cx="2400066" cy="514908"/>
            </a:xfrm>
            <a:prstGeom prst="rect">
              <a:avLst/>
            </a:prstGeom>
          </p:spPr>
          <p:txBody>
            <a:bodyPr lIns="0" tIns="0" rIns="0" bIns="0" rtlCol="0" anchor="t">
              <a:spAutoFit/>
            </a:bodyPr>
            <a:lstStyle/>
            <a:p>
              <a:pPr algn="ctr">
                <a:lnSpc>
                  <a:spcPts val="3258"/>
                </a:lnSpc>
              </a:pPr>
              <a:r>
                <a:rPr lang="en-US" sz="2327">
                  <a:solidFill>
                    <a:srgbClr val="000000"/>
                  </a:solidFill>
                  <a:latin typeface="Canva Sans"/>
                </a:rPr>
                <a:t>is belief of</a:t>
              </a:r>
            </a:p>
          </p:txBody>
        </p:sp>
      </p:grpSp>
      <p:grpSp>
        <p:nvGrpSpPr>
          <p:cNvPr id="46" name="Group 46"/>
          <p:cNvGrpSpPr/>
          <p:nvPr/>
        </p:nvGrpSpPr>
        <p:grpSpPr>
          <a:xfrm>
            <a:off x="17043558" y="78126"/>
            <a:ext cx="992463" cy="99246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21</a:t>
              </a:r>
            </a:p>
          </p:txBody>
        </p:sp>
      </p:grpSp>
      <p:grpSp>
        <p:nvGrpSpPr>
          <p:cNvPr id="49" name="Group 49"/>
          <p:cNvGrpSpPr/>
          <p:nvPr/>
        </p:nvGrpSpPr>
        <p:grpSpPr>
          <a:xfrm>
            <a:off x="15720762" y="5379918"/>
            <a:ext cx="6723580" cy="6059445"/>
            <a:chOff x="0" y="0"/>
            <a:chExt cx="8964773" cy="8079259"/>
          </a:xfrm>
        </p:grpSpPr>
        <p:grpSp>
          <p:nvGrpSpPr>
            <p:cNvPr id="50" name="Group 50"/>
            <p:cNvGrpSpPr/>
            <p:nvPr/>
          </p:nvGrpSpPr>
          <p:grpSpPr>
            <a:xfrm>
              <a:off x="885513" y="0"/>
              <a:ext cx="8079259" cy="807925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3" name="Freeform 53"/>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54" name="Group 54"/>
          <p:cNvGrpSpPr/>
          <p:nvPr/>
        </p:nvGrpSpPr>
        <p:grpSpPr>
          <a:xfrm>
            <a:off x="11762088" y="-9632634"/>
            <a:ext cx="10994424" cy="1099442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793209" y="5332020"/>
            <a:ext cx="1788731" cy="462807"/>
          </a:xfrm>
          <a:prstGeom prst="rect">
            <a:avLst/>
          </a:prstGeom>
        </p:spPr>
        <p:txBody>
          <a:bodyPr lIns="0" tIns="0" rIns="0" bIns="0" rtlCol="0" anchor="t">
            <a:spAutoFit/>
          </a:bodyPr>
          <a:lstStyle/>
          <a:p>
            <a:pPr algn="ctr">
              <a:lnSpc>
                <a:spcPts val="3890"/>
              </a:lnSpc>
              <a:spcBef>
                <a:spcPct val="0"/>
              </a:spcBef>
            </a:pPr>
            <a:r>
              <a:rPr lang="en-US" sz="2779">
                <a:solidFill>
                  <a:srgbClr val="000000"/>
                </a:solidFill>
                <a:latin typeface="Canva Sans"/>
              </a:rPr>
              <a:t>u1 = x1+x2</a:t>
            </a:r>
          </a:p>
        </p:txBody>
      </p:sp>
      <p:sp>
        <p:nvSpPr>
          <p:cNvPr id="3" name="TextBox 3"/>
          <p:cNvSpPr txBox="1"/>
          <p:nvPr/>
        </p:nvSpPr>
        <p:spPr>
          <a:xfrm>
            <a:off x="9203977" y="5332020"/>
            <a:ext cx="1375973" cy="462807"/>
          </a:xfrm>
          <a:prstGeom prst="rect">
            <a:avLst/>
          </a:prstGeom>
        </p:spPr>
        <p:txBody>
          <a:bodyPr lIns="0" tIns="0" rIns="0" bIns="0" rtlCol="0" anchor="t">
            <a:spAutoFit/>
          </a:bodyPr>
          <a:lstStyle/>
          <a:p>
            <a:pPr algn="ctr">
              <a:lnSpc>
                <a:spcPts val="3890"/>
              </a:lnSpc>
              <a:spcBef>
                <a:spcPct val="0"/>
              </a:spcBef>
            </a:pPr>
            <a:r>
              <a:rPr lang="en-US" sz="2779">
                <a:solidFill>
                  <a:srgbClr val="000000"/>
                </a:solidFill>
                <a:latin typeface="Canva Sans"/>
              </a:rPr>
              <a:t>u2 = x2</a:t>
            </a:r>
          </a:p>
        </p:txBody>
      </p:sp>
      <p:grpSp>
        <p:nvGrpSpPr>
          <p:cNvPr id="4" name="Group 4"/>
          <p:cNvGrpSpPr/>
          <p:nvPr/>
        </p:nvGrpSpPr>
        <p:grpSpPr>
          <a:xfrm>
            <a:off x="6373040" y="4702833"/>
            <a:ext cx="551749" cy="5517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6" name="TextBox 6"/>
            <p:cNvSpPr txBox="1"/>
            <p:nvPr/>
          </p:nvSpPr>
          <p:spPr>
            <a:xfrm>
              <a:off x="76200" y="38100"/>
              <a:ext cx="660400" cy="698500"/>
            </a:xfrm>
            <a:prstGeom prst="rect">
              <a:avLst/>
            </a:prstGeom>
          </p:spPr>
          <p:txBody>
            <a:bodyPr lIns="26359" tIns="26359" rIns="26359" bIns="26359" rtlCol="0" anchor="ctr"/>
            <a:lstStyle/>
            <a:p>
              <a:pPr algn="ctr">
                <a:lnSpc>
                  <a:spcPts val="2799"/>
                </a:lnSpc>
              </a:pPr>
              <a:endParaRPr/>
            </a:p>
          </p:txBody>
        </p:sp>
      </p:grpSp>
      <p:grpSp>
        <p:nvGrpSpPr>
          <p:cNvPr id="7" name="Group 7"/>
          <p:cNvGrpSpPr/>
          <p:nvPr/>
        </p:nvGrpSpPr>
        <p:grpSpPr>
          <a:xfrm>
            <a:off x="9266021" y="4726268"/>
            <a:ext cx="551749" cy="5517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9" name="TextBox 9"/>
            <p:cNvSpPr txBox="1"/>
            <p:nvPr/>
          </p:nvSpPr>
          <p:spPr>
            <a:xfrm>
              <a:off x="76200" y="38100"/>
              <a:ext cx="660400" cy="698500"/>
            </a:xfrm>
            <a:prstGeom prst="rect">
              <a:avLst/>
            </a:prstGeom>
          </p:spPr>
          <p:txBody>
            <a:bodyPr lIns="33288" tIns="33288" rIns="33288" bIns="33288" rtlCol="0" anchor="ctr"/>
            <a:lstStyle/>
            <a:p>
              <a:pPr algn="ctr">
                <a:lnSpc>
                  <a:spcPts val="2799"/>
                </a:lnSpc>
              </a:pPr>
              <a:endParaRPr/>
            </a:p>
          </p:txBody>
        </p:sp>
      </p:grpSp>
      <p:grpSp>
        <p:nvGrpSpPr>
          <p:cNvPr id="10" name="Group 10"/>
          <p:cNvGrpSpPr/>
          <p:nvPr/>
        </p:nvGrpSpPr>
        <p:grpSpPr>
          <a:xfrm>
            <a:off x="7823852" y="2361821"/>
            <a:ext cx="551749" cy="551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2" name="TextBox 12"/>
            <p:cNvSpPr txBox="1"/>
            <p:nvPr/>
          </p:nvSpPr>
          <p:spPr>
            <a:xfrm>
              <a:off x="76200" y="38100"/>
              <a:ext cx="660400" cy="698500"/>
            </a:xfrm>
            <a:prstGeom prst="rect">
              <a:avLst/>
            </a:prstGeom>
          </p:spPr>
          <p:txBody>
            <a:bodyPr lIns="33288" tIns="33288" rIns="33288" bIns="33288" rtlCol="0" anchor="ctr"/>
            <a:lstStyle/>
            <a:p>
              <a:pPr algn="ctr">
                <a:lnSpc>
                  <a:spcPts val="2799"/>
                </a:lnSpc>
              </a:pPr>
              <a:endParaRPr/>
            </a:p>
          </p:txBody>
        </p:sp>
      </p:grpSp>
      <p:sp>
        <p:nvSpPr>
          <p:cNvPr id="13" name="AutoShape 13"/>
          <p:cNvSpPr/>
          <p:nvPr/>
        </p:nvSpPr>
        <p:spPr>
          <a:xfrm flipV="1">
            <a:off x="6663665" y="2637696"/>
            <a:ext cx="1160187" cy="2088572"/>
          </a:xfrm>
          <a:prstGeom prst="line">
            <a:avLst/>
          </a:prstGeom>
          <a:ln w="19050" cap="flat">
            <a:solidFill>
              <a:srgbClr val="FD6220"/>
            </a:solidFill>
            <a:prstDash val="solid"/>
            <a:headEnd type="none" w="sm" len="sm"/>
            <a:tailEnd type="none" w="sm" len="sm"/>
          </a:ln>
        </p:spPr>
      </p:sp>
      <p:sp>
        <p:nvSpPr>
          <p:cNvPr id="14" name="AutoShape 14"/>
          <p:cNvSpPr/>
          <p:nvPr/>
        </p:nvSpPr>
        <p:spPr>
          <a:xfrm flipH="1" flipV="1">
            <a:off x="8375601" y="2637696"/>
            <a:ext cx="1166294" cy="2088572"/>
          </a:xfrm>
          <a:prstGeom prst="line">
            <a:avLst/>
          </a:prstGeom>
          <a:ln w="19050" cap="flat">
            <a:solidFill>
              <a:srgbClr val="FD6220"/>
            </a:solidFill>
            <a:prstDash val="solid"/>
            <a:headEnd type="none" w="sm" len="sm"/>
            <a:tailEnd type="none" w="sm" len="sm"/>
          </a:ln>
        </p:spPr>
      </p:sp>
      <p:sp>
        <p:nvSpPr>
          <p:cNvPr id="15" name="TextBox 15"/>
          <p:cNvSpPr txBox="1"/>
          <p:nvPr/>
        </p:nvSpPr>
        <p:spPr>
          <a:xfrm>
            <a:off x="5620891" y="1636652"/>
            <a:ext cx="4196879" cy="464820"/>
          </a:xfrm>
          <a:prstGeom prst="rect">
            <a:avLst/>
          </a:prstGeom>
        </p:spPr>
        <p:txBody>
          <a:bodyPr lIns="0" tIns="0" rIns="0" bIns="0" rtlCol="0" anchor="t">
            <a:spAutoFit/>
          </a:bodyPr>
          <a:lstStyle/>
          <a:p>
            <a:pPr algn="ctr">
              <a:lnSpc>
                <a:spcPts val="3780"/>
              </a:lnSpc>
            </a:pPr>
            <a:r>
              <a:rPr lang="en-US" sz="2700" spc="151">
                <a:solidFill>
                  <a:srgbClr val="000000"/>
                </a:solidFill>
                <a:latin typeface="Canva Sans"/>
              </a:rPr>
              <a:t>x = [x1,x2] = [u1+u2,u2]</a:t>
            </a:r>
          </a:p>
        </p:txBody>
      </p:sp>
      <p:sp>
        <p:nvSpPr>
          <p:cNvPr id="16" name="AutoShape 16"/>
          <p:cNvSpPr/>
          <p:nvPr/>
        </p:nvSpPr>
        <p:spPr>
          <a:xfrm flipV="1">
            <a:off x="6924789" y="2913570"/>
            <a:ext cx="1174938" cy="2065137"/>
          </a:xfrm>
          <a:prstGeom prst="line">
            <a:avLst/>
          </a:prstGeom>
          <a:ln w="38100" cap="flat">
            <a:solidFill>
              <a:srgbClr val="FD6220"/>
            </a:solidFill>
            <a:prstDash val="sysDash"/>
            <a:headEnd type="none" w="sm" len="sm"/>
            <a:tailEnd type="triangle" w="lg" len="med"/>
          </a:ln>
        </p:spPr>
      </p:sp>
      <p:sp>
        <p:nvSpPr>
          <p:cNvPr id="17" name="AutoShape 17"/>
          <p:cNvSpPr/>
          <p:nvPr/>
        </p:nvSpPr>
        <p:spPr>
          <a:xfrm flipH="1" flipV="1">
            <a:off x="8099727" y="2913570"/>
            <a:ext cx="1166294" cy="2088572"/>
          </a:xfrm>
          <a:prstGeom prst="line">
            <a:avLst/>
          </a:prstGeom>
          <a:ln w="38100" cap="flat">
            <a:solidFill>
              <a:srgbClr val="FD6220"/>
            </a:solidFill>
            <a:prstDash val="sysDash"/>
            <a:headEnd type="none" w="sm" len="sm"/>
            <a:tailEnd type="triangle" w="lg" len="med"/>
          </a:ln>
        </p:spPr>
      </p:sp>
      <p:sp>
        <p:nvSpPr>
          <p:cNvPr id="18" name="TextBox 18"/>
          <p:cNvSpPr txBox="1"/>
          <p:nvPr/>
        </p:nvSpPr>
        <p:spPr>
          <a:xfrm>
            <a:off x="1194666" y="791272"/>
            <a:ext cx="6874193" cy="596886"/>
          </a:xfrm>
          <a:prstGeom prst="rect">
            <a:avLst/>
          </a:prstGeom>
        </p:spPr>
        <p:txBody>
          <a:bodyPr lIns="0" tIns="0" rIns="0" bIns="0" rtlCol="0" anchor="t">
            <a:spAutoFit/>
          </a:bodyPr>
          <a:lstStyle/>
          <a:p>
            <a:pPr algn="ctr">
              <a:lnSpc>
                <a:spcPts val="4900"/>
              </a:lnSpc>
            </a:pPr>
            <a:r>
              <a:rPr lang="en-US" sz="3500" u="sng">
                <a:solidFill>
                  <a:srgbClr val="000000"/>
                </a:solidFill>
                <a:latin typeface="Canva Sans Bold"/>
              </a:rPr>
              <a:t>SC DECODER WITH N=2 subtree</a:t>
            </a:r>
          </a:p>
        </p:txBody>
      </p:sp>
      <p:sp>
        <p:nvSpPr>
          <p:cNvPr id="19" name="TextBox 19"/>
          <p:cNvSpPr txBox="1"/>
          <p:nvPr/>
        </p:nvSpPr>
        <p:spPr>
          <a:xfrm>
            <a:off x="3434161" y="6138414"/>
            <a:ext cx="10347601" cy="976631"/>
          </a:xfrm>
          <a:prstGeom prst="rect">
            <a:avLst/>
          </a:prstGeom>
        </p:spPr>
        <p:txBody>
          <a:bodyPr lIns="0" tIns="0" rIns="0" bIns="0" rtlCol="0" anchor="t">
            <a:spAutoFit/>
          </a:bodyPr>
          <a:lstStyle/>
          <a:p>
            <a:pPr>
              <a:lnSpc>
                <a:spcPts val="3919"/>
              </a:lnSpc>
            </a:pPr>
            <a:r>
              <a:rPr lang="en-US" sz="2799">
                <a:solidFill>
                  <a:srgbClr val="000000"/>
                </a:solidFill>
                <a:latin typeface="Canva Sans Bold"/>
              </a:rPr>
              <a:t>belief (u1) = f(r1,r2) = sgn(r1).sgn(r2).min(|r1|,|r2|)</a:t>
            </a:r>
          </a:p>
          <a:p>
            <a:pPr>
              <a:lnSpc>
                <a:spcPts val="3919"/>
              </a:lnSpc>
              <a:spcBef>
                <a:spcPct val="0"/>
              </a:spcBef>
            </a:pPr>
            <a:r>
              <a:rPr lang="en-US" sz="2799">
                <a:solidFill>
                  <a:srgbClr val="000000"/>
                </a:solidFill>
                <a:latin typeface="Canva Sans Bold"/>
              </a:rPr>
              <a:t>u1^ = 0 if belief(u1)&gt;=0; u1^ = 1 if belief(u2)&lt;0</a:t>
            </a:r>
          </a:p>
        </p:txBody>
      </p:sp>
      <p:sp>
        <p:nvSpPr>
          <p:cNvPr id="20" name="TextBox 20"/>
          <p:cNvSpPr txBox="1"/>
          <p:nvPr/>
        </p:nvSpPr>
        <p:spPr>
          <a:xfrm>
            <a:off x="3434161" y="7543670"/>
            <a:ext cx="5016076"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g(r1,r2,b) =r2 + (1-2b)r1</a:t>
            </a:r>
          </a:p>
        </p:txBody>
      </p:sp>
      <p:sp>
        <p:nvSpPr>
          <p:cNvPr id="21" name="TextBox 21"/>
          <p:cNvSpPr txBox="1"/>
          <p:nvPr/>
        </p:nvSpPr>
        <p:spPr>
          <a:xfrm>
            <a:off x="3434161" y="8452422"/>
            <a:ext cx="7703521" cy="9766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Note - r1 refers to belief of x1  and r2 refers to belief of x2</a:t>
            </a:r>
          </a:p>
        </p:txBody>
      </p:sp>
      <p:grpSp>
        <p:nvGrpSpPr>
          <p:cNvPr id="22" name="Group 22"/>
          <p:cNvGrpSpPr/>
          <p:nvPr/>
        </p:nvGrpSpPr>
        <p:grpSpPr>
          <a:xfrm>
            <a:off x="17043558" y="78126"/>
            <a:ext cx="992463" cy="99246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22</a:t>
              </a:r>
            </a:p>
          </p:txBody>
        </p:sp>
      </p:grpSp>
      <p:grpSp>
        <p:nvGrpSpPr>
          <p:cNvPr id="25" name="Group 25"/>
          <p:cNvGrpSpPr/>
          <p:nvPr/>
        </p:nvGrpSpPr>
        <p:grpSpPr>
          <a:xfrm>
            <a:off x="15720762" y="5379918"/>
            <a:ext cx="6723580" cy="6059445"/>
            <a:chOff x="0" y="0"/>
            <a:chExt cx="8964773" cy="8079259"/>
          </a:xfrm>
        </p:grpSpPr>
        <p:grpSp>
          <p:nvGrpSpPr>
            <p:cNvPr id="26" name="Group 26"/>
            <p:cNvGrpSpPr/>
            <p:nvPr/>
          </p:nvGrpSpPr>
          <p:grpSpPr>
            <a:xfrm>
              <a:off x="885513" y="0"/>
              <a:ext cx="8079259" cy="807925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30" name="Group 30"/>
          <p:cNvGrpSpPr/>
          <p:nvPr/>
        </p:nvGrpSpPr>
        <p:grpSpPr>
          <a:xfrm>
            <a:off x="11762088" y="-9632634"/>
            <a:ext cx="10994424" cy="109944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426252" y="-353712"/>
            <a:ext cx="10994424" cy="109944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577870" y="7326057"/>
            <a:ext cx="551749" cy="551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 name="TextBox 4"/>
            <p:cNvSpPr txBox="1"/>
            <p:nvPr/>
          </p:nvSpPr>
          <p:spPr>
            <a:xfrm>
              <a:off x="76200" y="47625"/>
              <a:ext cx="660400" cy="688975"/>
            </a:xfrm>
            <a:prstGeom prst="rect">
              <a:avLst/>
            </a:prstGeom>
          </p:spPr>
          <p:txBody>
            <a:bodyPr lIns="26359" tIns="26359" rIns="26359" bIns="26359" rtlCol="0" anchor="ctr"/>
            <a:lstStyle/>
            <a:p>
              <a:pPr algn="ctr">
                <a:lnSpc>
                  <a:spcPts val="2379"/>
                </a:lnSpc>
              </a:pPr>
              <a:endParaRPr/>
            </a:p>
          </p:txBody>
        </p:sp>
      </p:grpSp>
      <p:sp>
        <p:nvSpPr>
          <p:cNvPr id="5" name="TextBox 5"/>
          <p:cNvSpPr txBox="1"/>
          <p:nvPr/>
        </p:nvSpPr>
        <p:spPr>
          <a:xfrm>
            <a:off x="4515826" y="8021612"/>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u1</a:t>
            </a:r>
          </a:p>
        </p:txBody>
      </p:sp>
      <p:sp>
        <p:nvSpPr>
          <p:cNvPr id="6" name="TextBox 6"/>
          <p:cNvSpPr txBox="1"/>
          <p:nvPr/>
        </p:nvSpPr>
        <p:spPr>
          <a:xfrm>
            <a:off x="7408807" y="795524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u2</a:t>
            </a:r>
          </a:p>
        </p:txBody>
      </p:sp>
      <p:grpSp>
        <p:nvGrpSpPr>
          <p:cNvPr id="7" name="Group 7"/>
          <p:cNvGrpSpPr/>
          <p:nvPr/>
        </p:nvGrpSpPr>
        <p:grpSpPr>
          <a:xfrm>
            <a:off x="7470851" y="7349492"/>
            <a:ext cx="551749" cy="5517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9" name="TextBox 9"/>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0" name="TextBox 10"/>
          <p:cNvSpPr txBox="1"/>
          <p:nvPr/>
        </p:nvSpPr>
        <p:spPr>
          <a:xfrm>
            <a:off x="9992784" y="798261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u3</a:t>
            </a:r>
          </a:p>
        </p:txBody>
      </p:sp>
      <p:grpSp>
        <p:nvGrpSpPr>
          <p:cNvPr id="11" name="Group 11"/>
          <p:cNvGrpSpPr/>
          <p:nvPr/>
        </p:nvGrpSpPr>
        <p:grpSpPr>
          <a:xfrm>
            <a:off x="6028682" y="4985045"/>
            <a:ext cx="551749" cy="5517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3" name="TextBox 1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4" name="AutoShape 14"/>
          <p:cNvSpPr/>
          <p:nvPr/>
        </p:nvSpPr>
        <p:spPr>
          <a:xfrm flipV="1">
            <a:off x="4868495" y="5260919"/>
            <a:ext cx="1160187" cy="2088572"/>
          </a:xfrm>
          <a:prstGeom prst="line">
            <a:avLst/>
          </a:prstGeom>
          <a:ln w="19050" cap="flat">
            <a:solidFill>
              <a:srgbClr val="FD6220"/>
            </a:solidFill>
            <a:prstDash val="solid"/>
            <a:headEnd type="none" w="sm" len="sm"/>
            <a:tailEnd type="none" w="sm" len="sm"/>
          </a:ln>
        </p:spPr>
      </p:sp>
      <p:sp>
        <p:nvSpPr>
          <p:cNvPr id="15" name="AutoShape 15"/>
          <p:cNvSpPr/>
          <p:nvPr/>
        </p:nvSpPr>
        <p:spPr>
          <a:xfrm flipH="1" flipV="1">
            <a:off x="6580431" y="5260919"/>
            <a:ext cx="1166294" cy="2088572"/>
          </a:xfrm>
          <a:prstGeom prst="line">
            <a:avLst/>
          </a:prstGeom>
          <a:ln w="19050" cap="flat">
            <a:solidFill>
              <a:srgbClr val="FD6220"/>
            </a:solidFill>
            <a:prstDash val="solid"/>
            <a:headEnd type="none" w="sm" len="sm"/>
            <a:tailEnd type="none" w="sm" len="sm"/>
          </a:ln>
        </p:spPr>
      </p:sp>
      <p:grpSp>
        <p:nvGrpSpPr>
          <p:cNvPr id="16" name="Group 16"/>
          <p:cNvGrpSpPr/>
          <p:nvPr/>
        </p:nvGrpSpPr>
        <p:grpSpPr>
          <a:xfrm>
            <a:off x="10054828" y="7349492"/>
            <a:ext cx="551749" cy="551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8" name="TextBox 18"/>
            <p:cNvSpPr txBox="1"/>
            <p:nvPr/>
          </p:nvSpPr>
          <p:spPr>
            <a:xfrm>
              <a:off x="76200" y="47625"/>
              <a:ext cx="660400" cy="688975"/>
            </a:xfrm>
            <a:prstGeom prst="rect">
              <a:avLst/>
            </a:prstGeom>
          </p:spPr>
          <p:txBody>
            <a:bodyPr lIns="26359" tIns="26359" rIns="26359" bIns="26359" rtlCol="0" anchor="ctr"/>
            <a:lstStyle/>
            <a:p>
              <a:pPr algn="ctr">
                <a:lnSpc>
                  <a:spcPts val="2379"/>
                </a:lnSpc>
              </a:pPr>
              <a:endParaRPr/>
            </a:p>
          </p:txBody>
        </p:sp>
      </p:grpSp>
      <p:grpSp>
        <p:nvGrpSpPr>
          <p:cNvPr id="19" name="Group 19"/>
          <p:cNvGrpSpPr/>
          <p:nvPr/>
        </p:nvGrpSpPr>
        <p:grpSpPr>
          <a:xfrm>
            <a:off x="12920100" y="7349492"/>
            <a:ext cx="551749" cy="5517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1" name="TextBox 2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2" name="TextBox 22"/>
          <p:cNvSpPr txBox="1"/>
          <p:nvPr/>
        </p:nvSpPr>
        <p:spPr>
          <a:xfrm>
            <a:off x="12858056" y="798261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u4</a:t>
            </a:r>
          </a:p>
        </p:txBody>
      </p:sp>
      <p:grpSp>
        <p:nvGrpSpPr>
          <p:cNvPr id="23" name="Group 23"/>
          <p:cNvGrpSpPr/>
          <p:nvPr/>
        </p:nvGrpSpPr>
        <p:grpSpPr>
          <a:xfrm>
            <a:off x="11477932" y="4985045"/>
            <a:ext cx="551749" cy="5517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5" name="TextBox 25"/>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6" name="AutoShape 26"/>
          <p:cNvSpPr/>
          <p:nvPr/>
        </p:nvSpPr>
        <p:spPr>
          <a:xfrm flipV="1">
            <a:off x="10317744" y="5260919"/>
            <a:ext cx="1160187" cy="2088572"/>
          </a:xfrm>
          <a:prstGeom prst="line">
            <a:avLst/>
          </a:prstGeom>
          <a:ln w="19050" cap="flat">
            <a:solidFill>
              <a:srgbClr val="FD6220"/>
            </a:solidFill>
            <a:prstDash val="solid"/>
            <a:headEnd type="none" w="sm" len="sm"/>
            <a:tailEnd type="none" w="sm" len="sm"/>
          </a:ln>
        </p:spPr>
      </p:sp>
      <p:sp>
        <p:nvSpPr>
          <p:cNvPr id="27" name="AutoShape 27"/>
          <p:cNvSpPr/>
          <p:nvPr/>
        </p:nvSpPr>
        <p:spPr>
          <a:xfrm flipH="1" flipV="1">
            <a:off x="12029680" y="5260919"/>
            <a:ext cx="1166294" cy="2088572"/>
          </a:xfrm>
          <a:prstGeom prst="line">
            <a:avLst/>
          </a:prstGeom>
          <a:ln w="19050" cap="flat">
            <a:solidFill>
              <a:srgbClr val="FD6220"/>
            </a:solidFill>
            <a:prstDash val="solid"/>
            <a:headEnd type="none" w="sm" len="sm"/>
            <a:tailEnd type="none" w="sm" len="sm"/>
          </a:ln>
        </p:spPr>
      </p:sp>
      <p:sp>
        <p:nvSpPr>
          <p:cNvPr id="28" name="AutoShape 28"/>
          <p:cNvSpPr/>
          <p:nvPr/>
        </p:nvSpPr>
        <p:spPr>
          <a:xfrm flipV="1">
            <a:off x="6304556" y="3011063"/>
            <a:ext cx="2477596" cy="1973982"/>
          </a:xfrm>
          <a:prstGeom prst="line">
            <a:avLst/>
          </a:prstGeom>
          <a:ln w="19050" cap="flat">
            <a:solidFill>
              <a:srgbClr val="FD6220"/>
            </a:solidFill>
            <a:prstDash val="solid"/>
            <a:headEnd type="none" w="sm" len="sm"/>
            <a:tailEnd type="none" w="sm" len="sm"/>
          </a:ln>
        </p:spPr>
      </p:sp>
      <p:sp>
        <p:nvSpPr>
          <p:cNvPr id="29" name="AutoShape 29"/>
          <p:cNvSpPr/>
          <p:nvPr/>
        </p:nvSpPr>
        <p:spPr>
          <a:xfrm flipH="1" flipV="1">
            <a:off x="9215604" y="3008647"/>
            <a:ext cx="2538202" cy="1976398"/>
          </a:xfrm>
          <a:prstGeom prst="line">
            <a:avLst/>
          </a:prstGeom>
          <a:ln w="19050" cap="flat">
            <a:solidFill>
              <a:srgbClr val="FD6220"/>
            </a:solidFill>
            <a:prstDash val="solid"/>
            <a:headEnd type="none" w="sm" len="sm"/>
            <a:tailEnd type="none" w="sm" len="sm"/>
          </a:ln>
        </p:spPr>
      </p:sp>
      <p:grpSp>
        <p:nvGrpSpPr>
          <p:cNvPr id="30" name="Group 30"/>
          <p:cNvGrpSpPr/>
          <p:nvPr/>
        </p:nvGrpSpPr>
        <p:grpSpPr>
          <a:xfrm>
            <a:off x="8722051" y="2563275"/>
            <a:ext cx="551749" cy="55174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2" name="TextBox 32"/>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3" name="TextBox 33"/>
          <p:cNvSpPr txBox="1"/>
          <p:nvPr/>
        </p:nvSpPr>
        <p:spPr>
          <a:xfrm>
            <a:off x="3281205" y="6931267"/>
            <a:ext cx="1572539"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[f(L1,L2)]</a:t>
            </a:r>
          </a:p>
        </p:txBody>
      </p:sp>
      <p:sp>
        <p:nvSpPr>
          <p:cNvPr id="34" name="TextBox 34"/>
          <p:cNvSpPr txBox="1"/>
          <p:nvPr/>
        </p:nvSpPr>
        <p:spPr>
          <a:xfrm>
            <a:off x="7688344" y="1843087"/>
            <a:ext cx="2506563" cy="521335"/>
          </a:xfrm>
          <a:prstGeom prst="rect">
            <a:avLst/>
          </a:prstGeom>
        </p:spPr>
        <p:txBody>
          <a:bodyPr lIns="0" tIns="0" rIns="0" bIns="0" rtlCol="0" anchor="t">
            <a:spAutoFit/>
          </a:bodyPr>
          <a:lstStyle/>
          <a:p>
            <a:pPr algn="ctr">
              <a:lnSpc>
                <a:spcPts val="4340"/>
              </a:lnSpc>
            </a:pPr>
            <a:r>
              <a:rPr lang="en-US" sz="3100" spc="173">
                <a:solidFill>
                  <a:srgbClr val="000000"/>
                </a:solidFill>
                <a:latin typeface="Canva Sans"/>
              </a:rPr>
              <a:t>[r1 r2 r3 r4]</a:t>
            </a:r>
          </a:p>
        </p:txBody>
      </p:sp>
      <p:sp>
        <p:nvSpPr>
          <p:cNvPr id="35" name="TextBox 35"/>
          <p:cNvSpPr txBox="1"/>
          <p:nvPr/>
        </p:nvSpPr>
        <p:spPr>
          <a:xfrm>
            <a:off x="3273972" y="4156185"/>
            <a:ext cx="4196879"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[f(r1,r3) , f(r2,r4)]</a:t>
            </a:r>
          </a:p>
        </p:txBody>
      </p:sp>
      <p:sp>
        <p:nvSpPr>
          <p:cNvPr id="36" name="TextBox 36"/>
          <p:cNvSpPr txBox="1"/>
          <p:nvPr/>
        </p:nvSpPr>
        <p:spPr>
          <a:xfrm>
            <a:off x="4273946" y="4654931"/>
            <a:ext cx="1905893"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[L1 , L2]</a:t>
            </a:r>
          </a:p>
        </p:txBody>
      </p:sp>
      <p:sp>
        <p:nvSpPr>
          <p:cNvPr id="37" name="TextBox 37"/>
          <p:cNvSpPr txBox="1"/>
          <p:nvPr/>
        </p:nvSpPr>
        <p:spPr>
          <a:xfrm>
            <a:off x="5108798" y="4392553"/>
            <a:ext cx="236190" cy="372744"/>
          </a:xfrm>
          <a:prstGeom prst="rect">
            <a:avLst/>
          </a:prstGeom>
        </p:spPr>
        <p:txBody>
          <a:bodyPr lIns="0" tIns="0" rIns="0" bIns="0" rtlCol="0" anchor="t">
            <a:spAutoFit/>
          </a:bodyPr>
          <a:lstStyle/>
          <a:p>
            <a:pPr algn="ctr">
              <a:lnSpc>
                <a:spcPts val="3080"/>
              </a:lnSpc>
            </a:pPr>
            <a:r>
              <a:rPr lang="en-US" sz="2200">
                <a:solidFill>
                  <a:srgbClr val="000000"/>
                </a:solidFill>
                <a:latin typeface="Canva Sans"/>
              </a:rPr>
              <a:t>=</a:t>
            </a:r>
          </a:p>
        </p:txBody>
      </p:sp>
      <p:sp>
        <p:nvSpPr>
          <p:cNvPr id="38" name="TextBox 38"/>
          <p:cNvSpPr txBox="1"/>
          <p:nvPr/>
        </p:nvSpPr>
        <p:spPr>
          <a:xfrm>
            <a:off x="7470851" y="6203969"/>
            <a:ext cx="186556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[g(L1,L2,u1^)]</a:t>
            </a:r>
          </a:p>
        </p:txBody>
      </p:sp>
      <p:sp>
        <p:nvSpPr>
          <p:cNvPr id="39" name="AutoShape 39"/>
          <p:cNvSpPr/>
          <p:nvPr/>
        </p:nvSpPr>
        <p:spPr>
          <a:xfrm flipV="1">
            <a:off x="5129619" y="5536794"/>
            <a:ext cx="1174938" cy="2065137"/>
          </a:xfrm>
          <a:prstGeom prst="line">
            <a:avLst/>
          </a:prstGeom>
          <a:ln w="38100" cap="flat">
            <a:solidFill>
              <a:srgbClr val="FD6220"/>
            </a:solidFill>
            <a:prstDash val="sysDash"/>
            <a:headEnd type="none" w="sm" len="sm"/>
            <a:tailEnd type="triangle" w="lg" len="med"/>
          </a:ln>
        </p:spPr>
      </p:sp>
      <p:sp>
        <p:nvSpPr>
          <p:cNvPr id="40" name="AutoShape 40"/>
          <p:cNvSpPr/>
          <p:nvPr/>
        </p:nvSpPr>
        <p:spPr>
          <a:xfrm flipV="1">
            <a:off x="10606577" y="5536794"/>
            <a:ext cx="1147229" cy="2088572"/>
          </a:xfrm>
          <a:prstGeom prst="line">
            <a:avLst/>
          </a:prstGeom>
          <a:ln w="38100" cap="flat">
            <a:solidFill>
              <a:srgbClr val="FD6220"/>
            </a:solidFill>
            <a:prstDash val="sysDash"/>
            <a:headEnd type="none" w="sm" len="sm"/>
            <a:tailEnd type="triangle" w="lg" len="med"/>
          </a:ln>
        </p:spPr>
      </p:sp>
      <p:sp>
        <p:nvSpPr>
          <p:cNvPr id="41" name="AutoShape 41"/>
          <p:cNvSpPr/>
          <p:nvPr/>
        </p:nvSpPr>
        <p:spPr>
          <a:xfrm flipH="1" flipV="1">
            <a:off x="6304556" y="5536794"/>
            <a:ext cx="1166294" cy="2088572"/>
          </a:xfrm>
          <a:prstGeom prst="line">
            <a:avLst/>
          </a:prstGeom>
          <a:ln w="38100" cap="flat">
            <a:solidFill>
              <a:srgbClr val="FD6220"/>
            </a:solidFill>
            <a:prstDash val="sysDash"/>
            <a:headEnd type="none" w="sm" len="sm"/>
            <a:tailEnd type="triangle" w="lg" len="med"/>
          </a:ln>
        </p:spPr>
      </p:sp>
      <p:sp>
        <p:nvSpPr>
          <p:cNvPr id="42" name="AutoShape 42"/>
          <p:cNvSpPr/>
          <p:nvPr/>
        </p:nvSpPr>
        <p:spPr>
          <a:xfrm flipH="1" flipV="1">
            <a:off x="11753806" y="5536794"/>
            <a:ext cx="1166294" cy="2088572"/>
          </a:xfrm>
          <a:prstGeom prst="line">
            <a:avLst/>
          </a:prstGeom>
          <a:ln w="38100" cap="flat">
            <a:solidFill>
              <a:srgbClr val="FD6220"/>
            </a:solidFill>
            <a:prstDash val="sysDash"/>
            <a:headEnd type="none" w="sm" len="sm"/>
            <a:tailEnd type="triangle" w="lg" len="med"/>
          </a:ln>
        </p:spPr>
      </p:sp>
      <p:sp>
        <p:nvSpPr>
          <p:cNvPr id="43" name="TextBox 43"/>
          <p:cNvSpPr txBox="1"/>
          <p:nvPr/>
        </p:nvSpPr>
        <p:spPr>
          <a:xfrm>
            <a:off x="8740629" y="6931267"/>
            <a:ext cx="137971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[f(L3,L4)]</a:t>
            </a:r>
          </a:p>
        </p:txBody>
      </p:sp>
      <p:grpSp>
        <p:nvGrpSpPr>
          <p:cNvPr id="44" name="Group 44"/>
          <p:cNvGrpSpPr/>
          <p:nvPr/>
        </p:nvGrpSpPr>
        <p:grpSpPr>
          <a:xfrm>
            <a:off x="10668621" y="4531792"/>
            <a:ext cx="4196879" cy="1024786"/>
            <a:chOff x="0" y="0"/>
            <a:chExt cx="5595838" cy="1366381"/>
          </a:xfrm>
        </p:grpSpPr>
        <p:sp>
          <p:nvSpPr>
            <p:cNvPr id="45" name="TextBox 45"/>
            <p:cNvSpPr txBox="1"/>
            <p:nvPr/>
          </p:nvSpPr>
          <p:spPr>
            <a:xfrm>
              <a:off x="0" y="-47625"/>
              <a:ext cx="5595838" cy="503131"/>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[r3,r4]</a:t>
              </a:r>
            </a:p>
          </p:txBody>
        </p:sp>
        <p:sp>
          <p:nvSpPr>
            <p:cNvPr id="46" name="TextBox 46"/>
            <p:cNvSpPr txBox="1"/>
            <p:nvPr/>
          </p:nvSpPr>
          <p:spPr>
            <a:xfrm>
              <a:off x="1634523" y="863251"/>
              <a:ext cx="2541191" cy="503131"/>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[L3,L4]</a:t>
              </a:r>
            </a:p>
          </p:txBody>
        </p:sp>
        <p:sp>
          <p:nvSpPr>
            <p:cNvPr id="47" name="TextBox 47"/>
            <p:cNvSpPr txBox="1"/>
            <p:nvPr/>
          </p:nvSpPr>
          <p:spPr>
            <a:xfrm>
              <a:off x="2590198" y="544617"/>
              <a:ext cx="207721" cy="322883"/>
            </a:xfrm>
            <a:prstGeom prst="rect">
              <a:avLst/>
            </a:prstGeom>
          </p:spPr>
          <p:txBody>
            <a:bodyPr lIns="0" tIns="0" rIns="0" bIns="0" rtlCol="0" anchor="t">
              <a:spAutoFit/>
            </a:bodyPr>
            <a:lstStyle/>
            <a:p>
              <a:pPr algn="ctr">
                <a:lnSpc>
                  <a:spcPts val="2031"/>
                </a:lnSpc>
              </a:pPr>
              <a:r>
                <a:rPr lang="en-US" sz="1451">
                  <a:solidFill>
                    <a:srgbClr val="000000"/>
                  </a:solidFill>
                  <a:latin typeface="Canva Sans"/>
                </a:rPr>
                <a:t>=</a:t>
              </a:r>
            </a:p>
          </p:txBody>
        </p:sp>
      </p:grpSp>
      <p:sp>
        <p:nvSpPr>
          <p:cNvPr id="48" name="TextBox 48"/>
          <p:cNvSpPr txBox="1"/>
          <p:nvPr/>
        </p:nvSpPr>
        <p:spPr>
          <a:xfrm>
            <a:off x="13835211" y="6780454"/>
            <a:ext cx="201342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[g(L3,L4,u3^)]</a:t>
            </a:r>
          </a:p>
        </p:txBody>
      </p:sp>
      <p:sp>
        <p:nvSpPr>
          <p:cNvPr id="49" name="AutoShape 49"/>
          <p:cNvSpPr/>
          <p:nvPr/>
        </p:nvSpPr>
        <p:spPr>
          <a:xfrm flipV="1">
            <a:off x="6580431" y="3115024"/>
            <a:ext cx="2417495" cy="2145896"/>
          </a:xfrm>
          <a:prstGeom prst="line">
            <a:avLst/>
          </a:prstGeom>
          <a:ln w="38100" cap="flat">
            <a:solidFill>
              <a:srgbClr val="FD6220"/>
            </a:solidFill>
            <a:prstDash val="sysDash"/>
            <a:headEnd type="none" w="sm" len="sm"/>
            <a:tailEnd type="triangle" w="lg" len="med"/>
          </a:ln>
        </p:spPr>
      </p:sp>
      <p:sp>
        <p:nvSpPr>
          <p:cNvPr id="50" name="AutoShape 50"/>
          <p:cNvSpPr/>
          <p:nvPr/>
        </p:nvSpPr>
        <p:spPr>
          <a:xfrm flipH="1" flipV="1">
            <a:off x="8997926" y="3115024"/>
            <a:ext cx="2480006" cy="2145896"/>
          </a:xfrm>
          <a:prstGeom prst="line">
            <a:avLst/>
          </a:prstGeom>
          <a:ln w="38100" cap="flat">
            <a:solidFill>
              <a:srgbClr val="FD6220"/>
            </a:solidFill>
            <a:prstDash val="sysDash"/>
            <a:headEnd type="none" w="sm" len="sm"/>
            <a:tailEnd type="triangle" w="lg" len="med"/>
          </a:ln>
        </p:spPr>
      </p:sp>
      <p:sp>
        <p:nvSpPr>
          <p:cNvPr id="51" name="TextBox 51"/>
          <p:cNvSpPr txBox="1"/>
          <p:nvPr/>
        </p:nvSpPr>
        <p:spPr>
          <a:xfrm>
            <a:off x="9336411" y="2491699"/>
            <a:ext cx="4439865" cy="789331"/>
          </a:xfrm>
          <a:prstGeom prst="rect">
            <a:avLst/>
          </a:prstGeom>
        </p:spPr>
        <p:txBody>
          <a:bodyPr lIns="0" tIns="0" rIns="0" bIns="0" rtlCol="0" anchor="t">
            <a:spAutoFit/>
          </a:bodyPr>
          <a:lstStyle/>
          <a:p>
            <a:pPr algn="ctr">
              <a:lnSpc>
                <a:spcPts val="3218"/>
              </a:lnSpc>
            </a:pPr>
            <a:r>
              <a:rPr lang="en-US" sz="2298" spc="128">
                <a:solidFill>
                  <a:srgbClr val="000000"/>
                </a:solidFill>
                <a:latin typeface="Canva Sans Bold"/>
              </a:rPr>
              <a:t>[u1^+u2^+u3^+u4^, u2^+u4^,</a:t>
            </a:r>
          </a:p>
          <a:p>
            <a:pPr algn="ctr">
              <a:lnSpc>
                <a:spcPts val="3218"/>
              </a:lnSpc>
            </a:pPr>
            <a:r>
              <a:rPr lang="en-US" sz="2298" spc="128">
                <a:solidFill>
                  <a:srgbClr val="000000"/>
                </a:solidFill>
                <a:latin typeface="Canva Sans Bold"/>
              </a:rPr>
              <a:t>u3^+u4^ , u4^]</a:t>
            </a:r>
          </a:p>
        </p:txBody>
      </p:sp>
      <p:sp>
        <p:nvSpPr>
          <p:cNvPr id="52" name="TextBox 52"/>
          <p:cNvSpPr txBox="1"/>
          <p:nvPr/>
        </p:nvSpPr>
        <p:spPr>
          <a:xfrm>
            <a:off x="5796723" y="8946435"/>
            <a:ext cx="7524604"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f(L1,L2) = sgn(L1).sgn(L2).min(|L1|,|L2|)</a:t>
            </a:r>
          </a:p>
        </p:txBody>
      </p:sp>
      <p:sp>
        <p:nvSpPr>
          <p:cNvPr id="53" name="TextBox 53"/>
          <p:cNvSpPr txBox="1"/>
          <p:nvPr/>
        </p:nvSpPr>
        <p:spPr>
          <a:xfrm>
            <a:off x="6304556" y="9487456"/>
            <a:ext cx="5577406"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g(L1,L2,b) =L2 + (1-2b)L1</a:t>
            </a:r>
          </a:p>
        </p:txBody>
      </p:sp>
      <p:sp>
        <p:nvSpPr>
          <p:cNvPr id="54" name="TextBox 54"/>
          <p:cNvSpPr txBox="1"/>
          <p:nvPr/>
        </p:nvSpPr>
        <p:spPr>
          <a:xfrm>
            <a:off x="2984568" y="1080266"/>
            <a:ext cx="6903086" cy="596886"/>
          </a:xfrm>
          <a:prstGeom prst="rect">
            <a:avLst/>
          </a:prstGeom>
        </p:spPr>
        <p:txBody>
          <a:bodyPr lIns="0" tIns="0" rIns="0" bIns="0" rtlCol="0" anchor="t">
            <a:spAutoFit/>
          </a:bodyPr>
          <a:lstStyle/>
          <a:p>
            <a:pPr algn="ctr">
              <a:lnSpc>
                <a:spcPts val="4900"/>
              </a:lnSpc>
            </a:pPr>
            <a:r>
              <a:rPr lang="en-US" sz="3500" u="sng">
                <a:solidFill>
                  <a:srgbClr val="000000"/>
                </a:solidFill>
                <a:latin typeface="Canva Sans Bold"/>
              </a:rPr>
              <a:t>SC DECODER WITH N=4 subtree</a:t>
            </a:r>
          </a:p>
        </p:txBody>
      </p:sp>
      <p:grpSp>
        <p:nvGrpSpPr>
          <p:cNvPr id="55" name="Group 55"/>
          <p:cNvGrpSpPr/>
          <p:nvPr/>
        </p:nvGrpSpPr>
        <p:grpSpPr>
          <a:xfrm>
            <a:off x="17043558" y="78126"/>
            <a:ext cx="992463" cy="992463"/>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7" name="TextBox 5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23</a:t>
              </a:r>
            </a:p>
          </p:txBody>
        </p:sp>
      </p:grpSp>
      <p:grpSp>
        <p:nvGrpSpPr>
          <p:cNvPr id="58" name="Group 58"/>
          <p:cNvGrpSpPr/>
          <p:nvPr/>
        </p:nvGrpSpPr>
        <p:grpSpPr>
          <a:xfrm>
            <a:off x="15720762" y="5379918"/>
            <a:ext cx="6723580" cy="6059445"/>
            <a:chOff x="0" y="0"/>
            <a:chExt cx="8964773" cy="8079259"/>
          </a:xfrm>
        </p:grpSpPr>
        <p:grpSp>
          <p:nvGrpSpPr>
            <p:cNvPr id="59" name="Group 59"/>
            <p:cNvGrpSpPr/>
            <p:nvPr/>
          </p:nvGrpSpPr>
          <p:grpSpPr>
            <a:xfrm>
              <a:off x="885513" y="0"/>
              <a:ext cx="8079259" cy="807925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63" name="Group 63"/>
          <p:cNvGrpSpPr/>
          <p:nvPr/>
        </p:nvGrpSpPr>
        <p:grpSpPr>
          <a:xfrm>
            <a:off x="11762088" y="-9632634"/>
            <a:ext cx="10994424" cy="10994424"/>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6416555" y="-236293"/>
            <a:ext cx="10994424" cy="10994424"/>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3831281" y="833540"/>
            <a:ext cx="11181173" cy="7646568"/>
          </a:xfrm>
          <a:custGeom>
            <a:avLst/>
            <a:gdLst/>
            <a:ahLst/>
            <a:cxnLst/>
            <a:rect l="l" t="t" r="r" b="b"/>
            <a:pathLst>
              <a:path w="11181173" h="7646568">
                <a:moveTo>
                  <a:pt x="0" y="0"/>
                </a:moveTo>
                <a:lnTo>
                  <a:pt x="11181173" y="0"/>
                </a:lnTo>
                <a:lnTo>
                  <a:pt x="11181173" y="7646568"/>
                </a:lnTo>
                <a:lnTo>
                  <a:pt x="0" y="7646568"/>
                </a:lnTo>
                <a:lnTo>
                  <a:pt x="0" y="0"/>
                </a:lnTo>
                <a:close/>
              </a:path>
            </a:pathLst>
          </a:custGeom>
          <a:blipFill>
            <a:blip r:embed="rId2"/>
            <a:stretch>
              <a:fillRect t="-4061" b="-11562"/>
            </a:stretch>
          </a:blipFill>
        </p:spPr>
      </p:sp>
      <p:grpSp>
        <p:nvGrpSpPr>
          <p:cNvPr id="3" name="Group 3"/>
          <p:cNvGrpSpPr/>
          <p:nvPr/>
        </p:nvGrpSpPr>
        <p:grpSpPr>
          <a:xfrm>
            <a:off x="7002780" y="8230553"/>
            <a:ext cx="228600" cy="499110"/>
            <a:chOff x="0" y="0"/>
            <a:chExt cx="304800" cy="665480"/>
          </a:xfrm>
        </p:grpSpPr>
        <p:sp>
          <p:nvSpPr>
            <p:cNvPr id="4" name="Freeform 4"/>
            <p:cNvSpPr/>
            <p:nvPr/>
          </p:nvSpPr>
          <p:spPr>
            <a:xfrm>
              <a:off x="48260" y="48260"/>
              <a:ext cx="222250" cy="566420"/>
            </a:xfrm>
            <a:custGeom>
              <a:avLst/>
              <a:gdLst/>
              <a:ahLst/>
              <a:cxnLst/>
              <a:rect l="l" t="t" r="r" b="b"/>
              <a:pathLst>
                <a:path w="222250" h="566420">
                  <a:moveTo>
                    <a:pt x="41910" y="441960"/>
                  </a:moveTo>
                  <a:cubicBezTo>
                    <a:pt x="54610" y="55880"/>
                    <a:pt x="62230" y="52070"/>
                    <a:pt x="73660" y="44450"/>
                  </a:cubicBezTo>
                  <a:cubicBezTo>
                    <a:pt x="87630" y="35560"/>
                    <a:pt x="111760" y="27940"/>
                    <a:pt x="129540" y="30480"/>
                  </a:cubicBezTo>
                  <a:cubicBezTo>
                    <a:pt x="147320" y="33020"/>
                    <a:pt x="168910" y="44450"/>
                    <a:pt x="180340" y="57150"/>
                  </a:cubicBezTo>
                  <a:cubicBezTo>
                    <a:pt x="193040" y="71120"/>
                    <a:pt x="196850" y="83820"/>
                    <a:pt x="200660" y="111760"/>
                  </a:cubicBezTo>
                  <a:cubicBezTo>
                    <a:pt x="213360" y="181610"/>
                    <a:pt x="222250" y="435610"/>
                    <a:pt x="201930" y="501650"/>
                  </a:cubicBezTo>
                  <a:cubicBezTo>
                    <a:pt x="193040" y="528320"/>
                    <a:pt x="181610" y="541020"/>
                    <a:pt x="167640" y="551180"/>
                  </a:cubicBezTo>
                  <a:cubicBezTo>
                    <a:pt x="156210" y="560070"/>
                    <a:pt x="143510" y="563880"/>
                    <a:pt x="129540" y="565150"/>
                  </a:cubicBezTo>
                  <a:cubicBezTo>
                    <a:pt x="116840" y="566420"/>
                    <a:pt x="102870" y="565150"/>
                    <a:pt x="90170" y="560070"/>
                  </a:cubicBezTo>
                  <a:cubicBezTo>
                    <a:pt x="78740" y="556260"/>
                    <a:pt x="66040" y="547370"/>
                    <a:pt x="57150" y="537210"/>
                  </a:cubicBezTo>
                  <a:cubicBezTo>
                    <a:pt x="48260" y="528320"/>
                    <a:pt x="43180" y="520700"/>
                    <a:pt x="38100" y="501650"/>
                  </a:cubicBezTo>
                  <a:cubicBezTo>
                    <a:pt x="25400" y="447040"/>
                    <a:pt x="53340" y="227330"/>
                    <a:pt x="36830" y="156210"/>
                  </a:cubicBezTo>
                  <a:cubicBezTo>
                    <a:pt x="29210" y="121920"/>
                    <a:pt x="3810" y="105410"/>
                    <a:pt x="2540" y="83820"/>
                  </a:cubicBezTo>
                  <a:cubicBezTo>
                    <a:pt x="2540" y="66040"/>
                    <a:pt x="11430" y="45720"/>
                    <a:pt x="21590" y="33020"/>
                  </a:cubicBezTo>
                  <a:cubicBezTo>
                    <a:pt x="33020" y="20320"/>
                    <a:pt x="50800" y="7620"/>
                    <a:pt x="68580" y="3810"/>
                  </a:cubicBezTo>
                  <a:cubicBezTo>
                    <a:pt x="90170" y="1270"/>
                    <a:pt x="128270" y="11430"/>
                    <a:pt x="146050" y="25400"/>
                  </a:cubicBezTo>
                  <a:cubicBezTo>
                    <a:pt x="160020" y="35560"/>
                    <a:pt x="170180" y="54610"/>
                    <a:pt x="171450" y="72390"/>
                  </a:cubicBezTo>
                  <a:cubicBezTo>
                    <a:pt x="173990" y="95250"/>
                    <a:pt x="163830" y="132080"/>
                    <a:pt x="147320" y="148590"/>
                  </a:cubicBezTo>
                  <a:cubicBezTo>
                    <a:pt x="130810" y="165100"/>
                    <a:pt x="93980" y="175260"/>
                    <a:pt x="71120" y="171450"/>
                  </a:cubicBezTo>
                  <a:cubicBezTo>
                    <a:pt x="46990" y="166370"/>
                    <a:pt x="17780" y="142240"/>
                    <a:pt x="8890" y="119380"/>
                  </a:cubicBezTo>
                  <a:cubicBezTo>
                    <a:pt x="0" y="97790"/>
                    <a:pt x="3810" y="59690"/>
                    <a:pt x="16510" y="40640"/>
                  </a:cubicBezTo>
                  <a:cubicBezTo>
                    <a:pt x="29210" y="20320"/>
                    <a:pt x="64770" y="3810"/>
                    <a:pt x="86360" y="2540"/>
                  </a:cubicBezTo>
                  <a:cubicBezTo>
                    <a:pt x="105410" y="0"/>
                    <a:pt x="123190" y="7620"/>
                    <a:pt x="138430" y="19050"/>
                  </a:cubicBezTo>
                  <a:cubicBezTo>
                    <a:pt x="158750" y="33020"/>
                    <a:pt x="180340" y="57150"/>
                    <a:pt x="191770" y="83820"/>
                  </a:cubicBezTo>
                  <a:cubicBezTo>
                    <a:pt x="204470" y="116840"/>
                    <a:pt x="203200" y="157480"/>
                    <a:pt x="204470" y="208280"/>
                  </a:cubicBezTo>
                  <a:cubicBezTo>
                    <a:pt x="208280" y="289560"/>
                    <a:pt x="213360" y="472440"/>
                    <a:pt x="194310" y="520700"/>
                  </a:cubicBezTo>
                  <a:cubicBezTo>
                    <a:pt x="187960" y="538480"/>
                    <a:pt x="177800" y="543560"/>
                    <a:pt x="167640" y="551180"/>
                  </a:cubicBezTo>
                  <a:cubicBezTo>
                    <a:pt x="157480" y="558800"/>
                    <a:pt x="143510" y="563880"/>
                    <a:pt x="129540" y="565150"/>
                  </a:cubicBezTo>
                  <a:cubicBezTo>
                    <a:pt x="116840" y="566420"/>
                    <a:pt x="102870" y="565150"/>
                    <a:pt x="90170" y="560070"/>
                  </a:cubicBezTo>
                  <a:cubicBezTo>
                    <a:pt x="78740" y="556260"/>
                    <a:pt x="66040" y="548640"/>
                    <a:pt x="57150" y="537210"/>
                  </a:cubicBezTo>
                  <a:cubicBezTo>
                    <a:pt x="46990" y="524510"/>
                    <a:pt x="40640" y="509270"/>
                    <a:pt x="36830" y="481330"/>
                  </a:cubicBezTo>
                  <a:cubicBezTo>
                    <a:pt x="24130" y="414020"/>
                    <a:pt x="26670" y="179070"/>
                    <a:pt x="39370" y="111760"/>
                  </a:cubicBezTo>
                  <a:cubicBezTo>
                    <a:pt x="44450" y="85090"/>
                    <a:pt x="45720" y="71120"/>
                    <a:pt x="59690" y="57150"/>
                  </a:cubicBezTo>
                  <a:cubicBezTo>
                    <a:pt x="74930" y="41910"/>
                    <a:pt x="110490" y="30480"/>
                    <a:pt x="129540" y="30480"/>
                  </a:cubicBezTo>
                  <a:cubicBezTo>
                    <a:pt x="143510" y="30480"/>
                    <a:pt x="154940" y="35560"/>
                    <a:pt x="166370" y="44450"/>
                  </a:cubicBezTo>
                  <a:cubicBezTo>
                    <a:pt x="179070" y="54610"/>
                    <a:pt x="190500" y="67310"/>
                    <a:pt x="199390" y="91440"/>
                  </a:cubicBezTo>
                  <a:cubicBezTo>
                    <a:pt x="218440" y="153670"/>
                    <a:pt x="209550" y="377190"/>
                    <a:pt x="198120" y="441960"/>
                  </a:cubicBezTo>
                  <a:cubicBezTo>
                    <a:pt x="193040" y="467360"/>
                    <a:pt x="190500" y="480060"/>
                    <a:pt x="179070" y="492760"/>
                  </a:cubicBezTo>
                  <a:cubicBezTo>
                    <a:pt x="167640" y="506730"/>
                    <a:pt x="146050" y="516890"/>
                    <a:pt x="129540" y="519430"/>
                  </a:cubicBezTo>
                  <a:cubicBezTo>
                    <a:pt x="111760" y="520700"/>
                    <a:pt x="90170" y="516890"/>
                    <a:pt x="74930" y="505460"/>
                  </a:cubicBezTo>
                  <a:cubicBezTo>
                    <a:pt x="59690" y="492760"/>
                    <a:pt x="41910" y="441960"/>
                    <a:pt x="41910" y="441960"/>
                  </a:cubicBezTo>
                </a:path>
              </a:pathLst>
            </a:custGeom>
            <a:solidFill>
              <a:srgbClr val="FFFFFE"/>
            </a:solidFill>
            <a:ln cap="sq">
              <a:noFill/>
              <a:prstDash val="solid"/>
              <a:miter/>
            </a:ln>
          </p:spPr>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24</a:t>
              </a:r>
            </a:p>
          </p:txBody>
        </p:sp>
      </p:grpSp>
      <p:grpSp>
        <p:nvGrpSpPr>
          <p:cNvPr id="8" name="Group 8"/>
          <p:cNvGrpSpPr/>
          <p:nvPr/>
        </p:nvGrpSpPr>
        <p:grpSpPr>
          <a:xfrm>
            <a:off x="15720762" y="5379918"/>
            <a:ext cx="6723580" cy="6059445"/>
            <a:chOff x="0" y="0"/>
            <a:chExt cx="8964773" cy="8079259"/>
          </a:xfrm>
        </p:grpSpPr>
        <p:grpSp>
          <p:nvGrpSpPr>
            <p:cNvPr id="9" name="Group 9"/>
            <p:cNvGrpSpPr/>
            <p:nvPr/>
          </p:nvGrpSpPr>
          <p:grpSpPr>
            <a:xfrm>
              <a:off x="885513" y="0"/>
              <a:ext cx="8079259" cy="80792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3" name="TextBox 13"/>
          <p:cNvSpPr txBox="1"/>
          <p:nvPr/>
        </p:nvSpPr>
        <p:spPr>
          <a:xfrm>
            <a:off x="1028700" y="9220200"/>
            <a:ext cx="16786335" cy="656589"/>
          </a:xfrm>
          <a:prstGeom prst="rect">
            <a:avLst/>
          </a:prstGeom>
        </p:spPr>
        <p:txBody>
          <a:bodyPr lIns="0" tIns="0" rIns="0" bIns="0" rtlCol="0" anchor="t">
            <a:spAutoFit/>
          </a:bodyPr>
          <a:lstStyle/>
          <a:p>
            <a:pPr marL="410214" lvl="1" indent="-205107">
              <a:lnSpc>
                <a:spcPts val="2660"/>
              </a:lnSpc>
              <a:buFont typeface="Arial"/>
              <a:buChar char="•"/>
            </a:pPr>
            <a:r>
              <a:rPr lang="en-US" sz="1900">
                <a:solidFill>
                  <a:srgbClr val="191919"/>
                </a:solidFill>
                <a:latin typeface="Canva Sans"/>
              </a:rPr>
              <a:t>Image credit - Tahir, B. (2017). Construction and performance of polar codes for transmission over the AWGN channel [Diploma Thesis, Technische Universität Wien]. reposiTUm. https://doi.org/10.34726/hss.2017.50228</a:t>
            </a:r>
          </a:p>
        </p:txBody>
      </p:sp>
      <p:grpSp>
        <p:nvGrpSpPr>
          <p:cNvPr id="14" name="Group 14"/>
          <p:cNvGrpSpPr/>
          <p:nvPr/>
        </p:nvGrpSpPr>
        <p:grpSpPr>
          <a:xfrm>
            <a:off x="11762088" y="-9632634"/>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426252" y="-353712"/>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6384897" y="5379918"/>
            <a:ext cx="6059445" cy="60594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 name="Group 6"/>
          <p:cNvGrpSpPr/>
          <p:nvPr/>
        </p:nvGrpSpPr>
        <p:grpSpPr>
          <a:xfrm>
            <a:off x="11223955" y="-9193452"/>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65724" y="-1383136"/>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302349" y="2373518"/>
            <a:ext cx="7808623" cy="5356180"/>
            <a:chOff x="0" y="0"/>
            <a:chExt cx="2056592" cy="1410681"/>
          </a:xfrm>
        </p:grpSpPr>
        <p:sp>
          <p:nvSpPr>
            <p:cNvPr id="13" name="Freeform 13"/>
            <p:cNvSpPr/>
            <p:nvPr/>
          </p:nvSpPr>
          <p:spPr>
            <a:xfrm>
              <a:off x="0" y="0"/>
              <a:ext cx="2056592" cy="1410681"/>
            </a:xfrm>
            <a:custGeom>
              <a:avLst/>
              <a:gdLst/>
              <a:ahLst/>
              <a:cxnLst/>
              <a:rect l="l" t="t" r="r" b="b"/>
              <a:pathLst>
                <a:path w="2056592" h="1410681">
                  <a:moveTo>
                    <a:pt x="0" y="0"/>
                  </a:moveTo>
                  <a:lnTo>
                    <a:pt x="2056592" y="0"/>
                  </a:lnTo>
                  <a:lnTo>
                    <a:pt x="2056592" y="1410681"/>
                  </a:lnTo>
                  <a:lnTo>
                    <a:pt x="0" y="1410681"/>
                  </a:lnTo>
                  <a:close/>
                </a:path>
              </a:pathLst>
            </a:custGeom>
            <a:solidFill>
              <a:srgbClr val="FFFFFF"/>
            </a:solidFill>
          </p:spPr>
        </p:sp>
        <p:sp>
          <p:nvSpPr>
            <p:cNvPr id="14" name="TextBox 14"/>
            <p:cNvSpPr txBox="1"/>
            <p:nvPr/>
          </p:nvSpPr>
          <p:spPr>
            <a:xfrm>
              <a:off x="0" y="-38100"/>
              <a:ext cx="2056592" cy="144878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302349" y="2303185"/>
            <a:ext cx="14325748" cy="6374090"/>
          </a:xfrm>
          <a:prstGeom prst="rect">
            <a:avLst/>
          </a:prstGeom>
        </p:spPr>
        <p:txBody>
          <a:bodyPr lIns="0" tIns="0" rIns="0" bIns="0" rtlCol="0" anchor="t">
            <a:spAutoFit/>
          </a:bodyPr>
          <a:lstStyle/>
          <a:p>
            <a:pPr algn="l">
              <a:lnSpc>
                <a:spcPts val="4622"/>
              </a:lnSpc>
            </a:pPr>
            <a:r>
              <a:rPr lang="en-US" sz="3301" spc="184">
                <a:solidFill>
                  <a:srgbClr val="191919"/>
                </a:solidFill>
                <a:latin typeface="Canva Sans"/>
              </a:rPr>
              <a:t>We as a group, declare that :</a:t>
            </a:r>
          </a:p>
          <a:p>
            <a:pPr marL="712810" lvl="1" indent="-356405">
              <a:lnSpc>
                <a:spcPts val="4622"/>
              </a:lnSpc>
              <a:buFont typeface="Arial"/>
              <a:buChar char="•"/>
            </a:pPr>
            <a:r>
              <a:rPr lang="en-US" sz="3301" spc="184">
                <a:solidFill>
                  <a:srgbClr val="191919"/>
                </a:solidFill>
                <a:latin typeface="Canva Sans"/>
              </a:rPr>
              <a:t> The work that we are presenting is our own work. </a:t>
            </a:r>
          </a:p>
          <a:p>
            <a:pPr marL="712810" lvl="1" indent="-356405">
              <a:lnSpc>
                <a:spcPts val="4622"/>
              </a:lnSpc>
              <a:buFont typeface="Arial"/>
              <a:buChar char="•"/>
            </a:pPr>
            <a:r>
              <a:rPr lang="en-US" sz="3301" spc="184">
                <a:solidFill>
                  <a:srgbClr val="191919"/>
                </a:solidFill>
                <a:latin typeface="Canva Sans"/>
              </a:rPr>
              <a:t>We have not copied the work (Python code, results, etc.)</a:t>
            </a:r>
          </a:p>
          <a:p>
            <a:pPr>
              <a:lnSpc>
                <a:spcPts val="4622"/>
              </a:lnSpc>
            </a:pPr>
            <a:r>
              <a:rPr lang="en-US" sz="3301" spc="184">
                <a:solidFill>
                  <a:srgbClr val="191919"/>
                </a:solidFill>
                <a:latin typeface="Canva Sans"/>
              </a:rPr>
              <a:t>      that someone else has done. </a:t>
            </a:r>
          </a:p>
          <a:p>
            <a:pPr marL="712810" lvl="1" indent="-356405">
              <a:lnSpc>
                <a:spcPts val="4622"/>
              </a:lnSpc>
              <a:buFont typeface="Arial"/>
              <a:buChar char="•"/>
            </a:pPr>
            <a:r>
              <a:rPr lang="en-US" sz="3301" spc="184">
                <a:solidFill>
                  <a:srgbClr val="191919"/>
                </a:solidFill>
                <a:latin typeface="Canva Sans"/>
              </a:rPr>
              <a:t>Wherever we have relied on an existing work that is not ours, we have provided a proper reference citation.</a:t>
            </a:r>
          </a:p>
          <a:p>
            <a:pPr marL="712810" lvl="1" indent="-356405">
              <a:lnSpc>
                <a:spcPts val="4622"/>
              </a:lnSpc>
              <a:buFont typeface="Arial"/>
              <a:buChar char="•"/>
            </a:pPr>
            <a:r>
              <a:rPr lang="en-US" sz="3301" spc="184">
                <a:solidFill>
                  <a:srgbClr val="191919"/>
                </a:solidFill>
                <a:latin typeface="Canva Sans"/>
              </a:rPr>
              <a:t> The concepts, understanding, and insights we will be describing are our own. </a:t>
            </a:r>
          </a:p>
          <a:p>
            <a:pPr marL="712810" lvl="1" indent="-356405">
              <a:lnSpc>
                <a:spcPts val="4622"/>
              </a:lnSpc>
              <a:buFont typeface="Arial"/>
              <a:buChar char="•"/>
            </a:pPr>
            <a:r>
              <a:rPr lang="en-US" sz="3301" spc="184">
                <a:solidFill>
                  <a:srgbClr val="191919"/>
                </a:solidFill>
                <a:latin typeface="Canva Sans"/>
              </a:rPr>
              <a:t>We make this pledge truthfully. We know that violation of this solemn pledge can carry grave consequences. </a:t>
            </a:r>
          </a:p>
          <a:p>
            <a:pPr algn="ctr">
              <a:lnSpc>
                <a:spcPts val="4622"/>
              </a:lnSpc>
              <a:spcBef>
                <a:spcPct val="0"/>
              </a:spcBef>
            </a:pPr>
            <a:endParaRPr lang="en-US" sz="3301" spc="184">
              <a:solidFill>
                <a:srgbClr val="191919"/>
              </a:solidFill>
              <a:latin typeface="Canva Sans"/>
            </a:endParaRPr>
          </a:p>
        </p:txBody>
      </p:sp>
      <p:sp>
        <p:nvSpPr>
          <p:cNvPr id="16" name="TextBox 16"/>
          <p:cNvSpPr txBox="1"/>
          <p:nvPr/>
        </p:nvSpPr>
        <p:spPr>
          <a:xfrm>
            <a:off x="5484155" y="650232"/>
            <a:ext cx="7319690" cy="909336"/>
          </a:xfrm>
          <a:prstGeom prst="rect">
            <a:avLst/>
          </a:prstGeom>
        </p:spPr>
        <p:txBody>
          <a:bodyPr lIns="0" tIns="0" rIns="0" bIns="0" rtlCol="0" anchor="t">
            <a:spAutoFit/>
          </a:bodyPr>
          <a:lstStyle/>
          <a:p>
            <a:pPr algn="ctr">
              <a:lnSpc>
                <a:spcPts val="6790"/>
              </a:lnSpc>
            </a:pPr>
            <a:r>
              <a:rPr lang="en-US" sz="7000" spc="350">
                <a:solidFill>
                  <a:srgbClr val="000000"/>
                </a:solidFill>
                <a:latin typeface="Canva Sans Bold"/>
              </a:rPr>
              <a:t>Honor code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3927414" y="0"/>
            <a:ext cx="9993989" cy="7495492"/>
          </a:xfrm>
          <a:custGeom>
            <a:avLst/>
            <a:gdLst/>
            <a:ahLst/>
            <a:cxnLst/>
            <a:rect l="l" t="t" r="r" b="b"/>
            <a:pathLst>
              <a:path w="9993989" h="7495492">
                <a:moveTo>
                  <a:pt x="0" y="0"/>
                </a:moveTo>
                <a:lnTo>
                  <a:pt x="9993989" y="0"/>
                </a:lnTo>
                <a:lnTo>
                  <a:pt x="9993989"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25</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1" name="TextBox 11"/>
          <p:cNvSpPr txBox="1"/>
          <p:nvPr/>
        </p:nvSpPr>
        <p:spPr>
          <a:xfrm>
            <a:off x="0" y="7860632"/>
            <a:ext cx="18288000" cy="19672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The above graph shows that at a very low value of Eb/N0 i.e. for the high value of Spectral Density of noise, the probability of successful decoding tends to zero, but as the value of Eb/N0 increases, the rate of increasing probability of successful decoding becomes exponentially high.</a:t>
            </a:r>
          </a:p>
          <a:p>
            <a:pPr marL="604532" lvl="1" indent="-302266">
              <a:lnSpc>
                <a:spcPts val="3920"/>
              </a:lnSpc>
              <a:buFont typeface="Arial"/>
              <a:buChar char="•"/>
            </a:pPr>
            <a:r>
              <a:rPr lang="en-US" sz="2800">
                <a:solidFill>
                  <a:srgbClr val="000000"/>
                </a:solidFill>
                <a:latin typeface="Canva Sans"/>
              </a:rPr>
              <a:t>Also after a certain value of Eb/N0 , the probability of successful decoding becomes nearly equal to 1. </a:t>
            </a:r>
          </a:p>
        </p:txBody>
      </p:sp>
      <p:grpSp>
        <p:nvGrpSpPr>
          <p:cNvPr id="12" name="Group 12"/>
          <p:cNvGrpSpPr/>
          <p:nvPr/>
        </p:nvGrpSpPr>
        <p:grpSpPr>
          <a:xfrm>
            <a:off x="1176208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426252" y="-353712"/>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026162" y="970903"/>
            <a:ext cx="9993989" cy="7495492"/>
          </a:xfrm>
          <a:custGeom>
            <a:avLst/>
            <a:gdLst/>
            <a:ahLst/>
            <a:cxnLst/>
            <a:rect l="l" t="t" r="r" b="b"/>
            <a:pathLst>
              <a:path w="9993989" h="7495492">
                <a:moveTo>
                  <a:pt x="0" y="0"/>
                </a:moveTo>
                <a:lnTo>
                  <a:pt x="9993989" y="0"/>
                </a:lnTo>
                <a:lnTo>
                  <a:pt x="9993989"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26</a:t>
              </a:r>
            </a:p>
          </p:txBody>
        </p:sp>
      </p:grpSp>
      <p:sp>
        <p:nvSpPr>
          <p:cNvPr id="6" name="TextBox 6"/>
          <p:cNvSpPr txBox="1"/>
          <p:nvPr/>
        </p:nvSpPr>
        <p:spPr>
          <a:xfrm>
            <a:off x="0" y="-123825"/>
            <a:ext cx="18288000" cy="1094728"/>
          </a:xfrm>
          <a:prstGeom prst="rect">
            <a:avLst/>
          </a:prstGeom>
        </p:spPr>
        <p:txBody>
          <a:bodyPr wrap="square" lIns="0" tIns="0" rIns="0" bIns="0" rtlCol="0" anchor="t">
            <a:spAutoFit/>
          </a:bodyPr>
          <a:lstStyle/>
          <a:p>
            <a:pPr algn="ctr">
              <a:lnSpc>
                <a:spcPts val="8960"/>
              </a:lnSpc>
            </a:pPr>
            <a:r>
              <a:rPr lang="en-US" sz="6400" dirty="0">
                <a:solidFill>
                  <a:srgbClr val="000000"/>
                </a:solidFill>
                <a:latin typeface="Canva Sans Bold"/>
              </a:rPr>
              <a:t>Observing for various values for (N,K)</a:t>
            </a:r>
          </a:p>
        </p:txBody>
      </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2" name="TextBox 12"/>
          <p:cNvSpPr txBox="1"/>
          <p:nvPr/>
        </p:nvSpPr>
        <p:spPr>
          <a:xfrm>
            <a:off x="0" y="8409245"/>
            <a:ext cx="18288000" cy="14719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The above graph shows bit error rate for various values of r = K/N. More is the ration of the redundant bits in the codeword transmitted , lesser are the  possibilities of getting error in transmission for particular value of SNR.</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426252" y="-353712"/>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147005" y="0"/>
            <a:ext cx="9993989" cy="7495492"/>
          </a:xfrm>
          <a:custGeom>
            <a:avLst/>
            <a:gdLst/>
            <a:ahLst/>
            <a:cxnLst/>
            <a:rect l="l" t="t" r="r" b="b"/>
            <a:pathLst>
              <a:path w="9993989" h="7495492">
                <a:moveTo>
                  <a:pt x="0" y="0"/>
                </a:moveTo>
                <a:lnTo>
                  <a:pt x="9993990" y="0"/>
                </a:lnTo>
                <a:lnTo>
                  <a:pt x="9993990"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27</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1" name="TextBox 11"/>
          <p:cNvSpPr txBox="1"/>
          <p:nvPr/>
        </p:nvSpPr>
        <p:spPr>
          <a:xfrm>
            <a:off x="0" y="7860632"/>
            <a:ext cx="18288000" cy="9766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Same thing can be observed from taking the BER value in log scale also , same observation can be made on how drastically error reduces for a particular increase in Eb/N0.</a:t>
            </a:r>
          </a:p>
        </p:txBody>
      </p:sp>
      <p:grpSp>
        <p:nvGrpSpPr>
          <p:cNvPr id="12" name="Group 12"/>
          <p:cNvGrpSpPr/>
          <p:nvPr/>
        </p:nvGrpSpPr>
        <p:grpSpPr>
          <a:xfrm>
            <a:off x="1176208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426252" y="-353712"/>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29964" y="545001"/>
            <a:ext cx="11117411" cy="596898"/>
          </a:xfrm>
          <a:prstGeom prst="rect">
            <a:avLst/>
          </a:prstGeom>
        </p:spPr>
        <p:txBody>
          <a:bodyPr lIns="0" tIns="0" rIns="0" bIns="0" rtlCol="0" anchor="t">
            <a:spAutoFit/>
          </a:bodyPr>
          <a:lstStyle/>
          <a:p>
            <a:pPr>
              <a:lnSpc>
                <a:spcPts val="4900"/>
              </a:lnSpc>
            </a:pPr>
            <a:r>
              <a:rPr lang="en-US" sz="3500" u="sng">
                <a:solidFill>
                  <a:srgbClr val="000000"/>
                </a:solidFill>
                <a:latin typeface="Canva Sans Bold"/>
              </a:rPr>
              <a:t>Positives of SC-Decoder</a:t>
            </a:r>
          </a:p>
        </p:txBody>
      </p:sp>
      <p:sp>
        <p:nvSpPr>
          <p:cNvPr id="3" name="TextBox 3"/>
          <p:cNvSpPr txBox="1"/>
          <p:nvPr/>
        </p:nvSpPr>
        <p:spPr>
          <a:xfrm>
            <a:off x="253374" y="1317282"/>
            <a:ext cx="18288000" cy="34531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Has comparatively lower time complexity for decoding, also due to sequential execution, it becomes easy to execute in real hardware systems.</a:t>
            </a:r>
          </a:p>
          <a:p>
            <a:pPr marL="604519" lvl="1" indent="-302260">
              <a:lnSpc>
                <a:spcPts val="3919"/>
              </a:lnSpc>
              <a:buFont typeface="Arial"/>
              <a:buChar char="•"/>
            </a:pPr>
            <a:r>
              <a:rPr lang="en-US" sz="2799">
                <a:solidFill>
                  <a:srgbClr val="000000"/>
                </a:solidFill>
                <a:latin typeface="Canva Sans"/>
              </a:rPr>
              <a:t>As the block length increases up to an extent, then channels become very polarized, making channels either very good or very bad which leads to filtering and thus faster execution and high probability of successful decoding.</a:t>
            </a:r>
          </a:p>
          <a:p>
            <a:pPr marL="604519" lvl="1" indent="-302260">
              <a:lnSpc>
                <a:spcPts val="3919"/>
              </a:lnSpc>
              <a:buFont typeface="Arial"/>
              <a:buChar char="•"/>
            </a:pPr>
            <a:r>
              <a:rPr lang="en-US" sz="2799">
                <a:solidFill>
                  <a:srgbClr val="000000"/>
                </a:solidFill>
                <a:latin typeface="Canva Sans"/>
              </a:rPr>
              <a:t>Predictable latency due to sequential execution as current progress can be seen to predict the total time for execution.</a:t>
            </a:r>
          </a:p>
        </p:txBody>
      </p:sp>
      <p:sp>
        <p:nvSpPr>
          <p:cNvPr id="4" name="TextBox 4"/>
          <p:cNvSpPr txBox="1"/>
          <p:nvPr/>
        </p:nvSpPr>
        <p:spPr>
          <a:xfrm>
            <a:off x="570854" y="5086350"/>
            <a:ext cx="5838031" cy="587376"/>
          </a:xfrm>
          <a:prstGeom prst="rect">
            <a:avLst/>
          </a:prstGeom>
        </p:spPr>
        <p:txBody>
          <a:bodyPr lIns="0" tIns="0" rIns="0" bIns="0" rtlCol="0" anchor="t">
            <a:spAutoFit/>
          </a:bodyPr>
          <a:lstStyle/>
          <a:p>
            <a:pPr algn="ctr">
              <a:lnSpc>
                <a:spcPts val="4899"/>
              </a:lnSpc>
              <a:spcBef>
                <a:spcPct val="0"/>
              </a:spcBef>
            </a:pPr>
            <a:r>
              <a:rPr lang="en-US" sz="3499" u="sng">
                <a:solidFill>
                  <a:srgbClr val="000000"/>
                </a:solidFill>
                <a:latin typeface="Canva Sans Bold"/>
              </a:rPr>
              <a:t>Drawbacks for SC-Decoder</a:t>
            </a:r>
          </a:p>
        </p:txBody>
      </p:sp>
      <p:grpSp>
        <p:nvGrpSpPr>
          <p:cNvPr id="5" name="Group 5"/>
          <p:cNvGrpSpPr/>
          <p:nvPr/>
        </p:nvGrpSpPr>
        <p:grpSpPr>
          <a:xfrm>
            <a:off x="-7964067" y="-88599"/>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043558" y="78126"/>
            <a:ext cx="992463" cy="9924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28</a:t>
              </a: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6" name="TextBox 16"/>
          <p:cNvSpPr txBox="1"/>
          <p:nvPr/>
        </p:nvSpPr>
        <p:spPr>
          <a:xfrm>
            <a:off x="253374" y="5988051"/>
            <a:ext cx="18034626" cy="2957831"/>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Canva Sans"/>
              </a:rPr>
              <a:t>A significant issue for the SC-decoder is that it decodes the current value as being dependent on the past bit value, any error in even a single bit can lead to a change in a message at the receiver end, so on compounding multiple errors this can lead to a drastic change in message bits.</a:t>
            </a:r>
          </a:p>
          <a:p>
            <a:pPr>
              <a:lnSpc>
                <a:spcPts val="3919"/>
              </a:lnSpc>
            </a:pPr>
            <a:endParaRPr lang="en-US" sz="2799">
              <a:solidFill>
                <a:srgbClr val="000000"/>
              </a:solidFill>
              <a:latin typeface="Canva Sans"/>
            </a:endParaRPr>
          </a:p>
          <a:p>
            <a:pPr marL="604515" lvl="1" indent="-302257">
              <a:lnSpc>
                <a:spcPts val="3919"/>
              </a:lnSpc>
              <a:buFont typeface="Arial"/>
              <a:buChar char="•"/>
            </a:pPr>
            <a:r>
              <a:rPr lang="en-US" sz="2799">
                <a:solidFill>
                  <a:srgbClr val="000000"/>
                </a:solidFill>
                <a:latin typeface="Canva Sans"/>
              </a:rPr>
              <a:t>Another major drawback is that the Sequential Decoding Algorithm is sequential in nature which leads to slower execution, so increasing the latency of the algorithm and very high execution time.</a:t>
            </a:r>
          </a:p>
        </p:txBody>
      </p:sp>
      <p:grpSp>
        <p:nvGrpSpPr>
          <p:cNvPr id="17" name="Group 17"/>
          <p:cNvGrpSpPr/>
          <p:nvPr/>
        </p:nvGrpSpPr>
        <p:grpSpPr>
          <a:xfrm>
            <a:off x="11762088" y="-9632634"/>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266620" y="1028700"/>
            <a:ext cx="9754761" cy="7316071"/>
          </a:xfrm>
          <a:custGeom>
            <a:avLst/>
            <a:gdLst/>
            <a:ahLst/>
            <a:cxnLst/>
            <a:rect l="l" t="t" r="r" b="b"/>
            <a:pathLst>
              <a:path w="9754761" h="7316071">
                <a:moveTo>
                  <a:pt x="0" y="0"/>
                </a:moveTo>
                <a:lnTo>
                  <a:pt x="9754760" y="0"/>
                </a:lnTo>
                <a:lnTo>
                  <a:pt x="9754760" y="7316071"/>
                </a:lnTo>
                <a:lnTo>
                  <a:pt x="0" y="7316071"/>
                </a:lnTo>
                <a:lnTo>
                  <a:pt x="0" y="0"/>
                </a:lnTo>
                <a:close/>
              </a:path>
            </a:pathLst>
          </a:custGeom>
          <a:blipFill>
            <a:blip r:embed="rId2"/>
            <a:stretch>
              <a:fillRect/>
            </a:stretch>
          </a:blipFill>
        </p:spPr>
      </p:sp>
      <p:sp>
        <p:nvSpPr>
          <p:cNvPr id="3" name="TextBox 3"/>
          <p:cNvSpPr txBox="1"/>
          <p:nvPr/>
        </p:nvSpPr>
        <p:spPr>
          <a:xfrm>
            <a:off x="2493105" y="9310369"/>
            <a:ext cx="13846398" cy="976631"/>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NOTE - A SIGNIFICANT INCREASE IN PERFORMANCE IS NOTICED IN THE ABOVE GRAPH</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29</a:t>
              </a:r>
            </a:p>
          </p:txBody>
        </p:sp>
      </p:gr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2" name="TextBox 12"/>
          <p:cNvSpPr txBox="1"/>
          <p:nvPr/>
        </p:nvSpPr>
        <p:spPr>
          <a:xfrm>
            <a:off x="1987647" y="8366584"/>
            <a:ext cx="14857314"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Italics"/>
              </a:rPr>
              <a:t>Direct Demodulation vs Successive Decoding Technique</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964067" y="-88599"/>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3D745A29-55F2-7B4A-B9BB-0A470CFB06E7}"/>
              </a:ext>
            </a:extLst>
          </p:cNvPr>
          <p:cNvSpPr txBox="1"/>
          <p:nvPr/>
        </p:nvSpPr>
        <p:spPr>
          <a:xfrm>
            <a:off x="6269329" y="885021"/>
            <a:ext cx="6037525" cy="861774"/>
          </a:xfrm>
          <a:prstGeom prst="rect">
            <a:avLst/>
          </a:prstGeom>
          <a:noFill/>
        </p:spPr>
        <p:txBody>
          <a:bodyPr wrap="square" rtlCol="0">
            <a:spAutoFit/>
          </a:bodyPr>
          <a:lstStyle/>
          <a:p>
            <a:r>
              <a:rPr lang="en-US" sz="5000" dirty="0"/>
              <a:t>For N = 512 , K = 256</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857529" y="41901"/>
            <a:ext cx="14263689" cy="1028688"/>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Successive Cancellation List Decoding</a:t>
            </a:r>
          </a:p>
        </p:txBody>
      </p:sp>
      <p:grpSp>
        <p:nvGrpSpPr>
          <p:cNvPr id="3" name="Group 3"/>
          <p:cNvGrpSpPr/>
          <p:nvPr/>
        </p:nvGrpSpPr>
        <p:grpSpPr>
          <a:xfrm>
            <a:off x="-8285008" y="-472965"/>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30</a:t>
              </a:r>
            </a:p>
          </p:txBody>
        </p:sp>
      </p:grpSp>
      <p:grpSp>
        <p:nvGrpSpPr>
          <p:cNvPr id="9" name="Group 9"/>
          <p:cNvGrpSpPr/>
          <p:nvPr/>
        </p:nvGrpSpPr>
        <p:grpSpPr>
          <a:xfrm>
            <a:off x="306801" y="1440663"/>
            <a:ext cx="17729220" cy="2333247"/>
            <a:chOff x="0" y="0"/>
            <a:chExt cx="23638960" cy="3110996"/>
          </a:xfrm>
        </p:grpSpPr>
        <p:grpSp>
          <p:nvGrpSpPr>
            <p:cNvPr id="10" name="Group 10"/>
            <p:cNvGrpSpPr/>
            <p:nvPr/>
          </p:nvGrpSpPr>
          <p:grpSpPr>
            <a:xfrm>
              <a:off x="1596975" y="0"/>
              <a:ext cx="2945899" cy="2358071"/>
              <a:chOff x="0" y="0"/>
              <a:chExt cx="581906" cy="465792"/>
            </a:xfrm>
          </p:grpSpPr>
          <p:sp>
            <p:nvSpPr>
              <p:cNvPr id="11" name="Freeform 11"/>
              <p:cNvSpPr/>
              <p:nvPr/>
            </p:nvSpPr>
            <p:spPr>
              <a:xfrm>
                <a:off x="0" y="0"/>
                <a:ext cx="581906" cy="465792"/>
              </a:xfrm>
              <a:custGeom>
                <a:avLst/>
                <a:gdLst/>
                <a:ahLst/>
                <a:cxnLst/>
                <a:rect l="l" t="t" r="r" b="b"/>
                <a:pathLst>
                  <a:path w="581906" h="465792">
                    <a:moveTo>
                      <a:pt x="0" y="0"/>
                    </a:moveTo>
                    <a:lnTo>
                      <a:pt x="581906" y="0"/>
                    </a:lnTo>
                    <a:lnTo>
                      <a:pt x="581906" y="465792"/>
                    </a:lnTo>
                    <a:lnTo>
                      <a:pt x="0" y="465792"/>
                    </a:lnTo>
                    <a:close/>
                  </a:path>
                </a:pathLst>
              </a:custGeom>
              <a:solidFill>
                <a:srgbClr val="C5C4C1"/>
              </a:solidFill>
            </p:spPr>
          </p:sp>
          <p:sp>
            <p:nvSpPr>
              <p:cNvPr id="12" name="TextBox 12"/>
              <p:cNvSpPr txBox="1"/>
              <p:nvPr/>
            </p:nvSpPr>
            <p:spPr>
              <a:xfrm>
                <a:off x="0" y="-66675"/>
                <a:ext cx="581906"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Adding</a:t>
                </a:r>
              </a:p>
              <a:p>
                <a:pPr algn="ctr">
                  <a:lnSpc>
                    <a:spcPts val="3919"/>
                  </a:lnSpc>
                </a:pPr>
                <a:r>
                  <a:rPr lang="en-US" sz="2799" spc="156">
                    <a:solidFill>
                      <a:srgbClr val="000000"/>
                    </a:solidFill>
                    <a:latin typeface="Gotham"/>
                  </a:rPr>
                  <a:t>CRC</a:t>
                </a:r>
              </a:p>
            </p:txBody>
          </p:sp>
        </p:grpSp>
        <p:grpSp>
          <p:nvGrpSpPr>
            <p:cNvPr id="13" name="Group 13"/>
            <p:cNvGrpSpPr/>
            <p:nvPr/>
          </p:nvGrpSpPr>
          <p:grpSpPr>
            <a:xfrm>
              <a:off x="6003374" y="0"/>
              <a:ext cx="2943647" cy="2358071"/>
              <a:chOff x="0" y="0"/>
              <a:chExt cx="581461" cy="465792"/>
            </a:xfrm>
          </p:grpSpPr>
          <p:sp>
            <p:nvSpPr>
              <p:cNvPr id="14" name="Freeform 14"/>
              <p:cNvSpPr/>
              <p:nvPr/>
            </p:nvSpPr>
            <p:spPr>
              <a:xfrm>
                <a:off x="0" y="0"/>
                <a:ext cx="581461" cy="465792"/>
              </a:xfrm>
              <a:custGeom>
                <a:avLst/>
                <a:gdLst/>
                <a:ahLst/>
                <a:cxnLst/>
                <a:rect l="l" t="t" r="r" b="b"/>
                <a:pathLst>
                  <a:path w="581461" h="465792">
                    <a:moveTo>
                      <a:pt x="0" y="0"/>
                    </a:moveTo>
                    <a:lnTo>
                      <a:pt x="581461" y="0"/>
                    </a:lnTo>
                    <a:lnTo>
                      <a:pt x="581461" y="465792"/>
                    </a:lnTo>
                    <a:lnTo>
                      <a:pt x="0" y="465792"/>
                    </a:lnTo>
                    <a:close/>
                  </a:path>
                </a:pathLst>
              </a:custGeom>
              <a:solidFill>
                <a:srgbClr val="C5C4C1"/>
              </a:solidFill>
            </p:spPr>
          </p:sp>
          <p:sp>
            <p:nvSpPr>
              <p:cNvPr id="15" name="TextBox 15"/>
              <p:cNvSpPr txBox="1"/>
              <p:nvPr/>
            </p:nvSpPr>
            <p:spPr>
              <a:xfrm>
                <a:off x="0" y="-66675"/>
                <a:ext cx="581461"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Encode</a:t>
                </a:r>
              </a:p>
            </p:txBody>
          </p:sp>
        </p:grpSp>
        <p:grpSp>
          <p:nvGrpSpPr>
            <p:cNvPr id="16" name="Group 16"/>
            <p:cNvGrpSpPr/>
            <p:nvPr/>
          </p:nvGrpSpPr>
          <p:grpSpPr>
            <a:xfrm>
              <a:off x="10449802" y="0"/>
              <a:ext cx="3081053" cy="2513431"/>
              <a:chOff x="0" y="0"/>
              <a:chExt cx="608603" cy="496480"/>
            </a:xfrm>
          </p:grpSpPr>
          <p:sp>
            <p:nvSpPr>
              <p:cNvPr id="17" name="Freeform 17"/>
              <p:cNvSpPr/>
              <p:nvPr/>
            </p:nvSpPr>
            <p:spPr>
              <a:xfrm>
                <a:off x="0" y="0"/>
                <a:ext cx="608603" cy="496480"/>
              </a:xfrm>
              <a:custGeom>
                <a:avLst/>
                <a:gdLst/>
                <a:ahLst/>
                <a:cxnLst/>
                <a:rect l="l" t="t" r="r" b="b"/>
                <a:pathLst>
                  <a:path w="608603" h="496480">
                    <a:moveTo>
                      <a:pt x="0" y="0"/>
                    </a:moveTo>
                    <a:lnTo>
                      <a:pt x="608603" y="0"/>
                    </a:lnTo>
                    <a:lnTo>
                      <a:pt x="608603" y="496480"/>
                    </a:lnTo>
                    <a:lnTo>
                      <a:pt x="0" y="496480"/>
                    </a:lnTo>
                    <a:close/>
                  </a:path>
                </a:pathLst>
              </a:custGeom>
              <a:solidFill>
                <a:srgbClr val="C5C4C1"/>
              </a:solidFill>
            </p:spPr>
          </p:sp>
          <p:sp>
            <p:nvSpPr>
              <p:cNvPr id="18" name="TextBox 18"/>
              <p:cNvSpPr txBox="1"/>
              <p:nvPr/>
            </p:nvSpPr>
            <p:spPr>
              <a:xfrm>
                <a:off x="0" y="-57150"/>
                <a:ext cx="608603" cy="553630"/>
              </a:xfrm>
              <a:prstGeom prst="rect">
                <a:avLst/>
              </a:prstGeom>
            </p:spPr>
            <p:txBody>
              <a:bodyPr lIns="50800" tIns="50800" rIns="50800" bIns="50800" rtlCol="0" anchor="ctr"/>
              <a:lstStyle/>
              <a:p>
                <a:pPr algn="ctr">
                  <a:lnSpc>
                    <a:spcPts val="3779"/>
                  </a:lnSpc>
                </a:pPr>
                <a:r>
                  <a:rPr lang="en-US" sz="2699" spc="151">
                    <a:solidFill>
                      <a:srgbClr val="000000"/>
                    </a:solidFill>
                    <a:latin typeface="Gotham"/>
                  </a:rPr>
                  <a:t>BPSK +</a:t>
                </a:r>
              </a:p>
              <a:p>
                <a:pPr algn="ctr">
                  <a:lnSpc>
                    <a:spcPts val="3779"/>
                  </a:lnSpc>
                </a:pPr>
                <a:r>
                  <a:rPr lang="en-US" sz="2699" spc="151">
                    <a:solidFill>
                      <a:srgbClr val="000000"/>
                    </a:solidFill>
                    <a:latin typeface="Gotham"/>
                  </a:rPr>
                  <a:t>AWGN</a:t>
                </a:r>
              </a:p>
            </p:txBody>
          </p:sp>
        </p:grpSp>
        <p:grpSp>
          <p:nvGrpSpPr>
            <p:cNvPr id="19" name="Group 19"/>
            <p:cNvGrpSpPr/>
            <p:nvPr/>
          </p:nvGrpSpPr>
          <p:grpSpPr>
            <a:xfrm>
              <a:off x="14885526" y="0"/>
              <a:ext cx="2785992" cy="2513431"/>
              <a:chOff x="0" y="0"/>
              <a:chExt cx="550319" cy="496480"/>
            </a:xfrm>
          </p:grpSpPr>
          <p:sp>
            <p:nvSpPr>
              <p:cNvPr id="20" name="Freeform 20"/>
              <p:cNvSpPr/>
              <p:nvPr/>
            </p:nvSpPr>
            <p:spPr>
              <a:xfrm>
                <a:off x="0" y="0"/>
                <a:ext cx="550319" cy="496480"/>
              </a:xfrm>
              <a:custGeom>
                <a:avLst/>
                <a:gdLst/>
                <a:ahLst/>
                <a:cxnLst/>
                <a:rect l="l" t="t" r="r" b="b"/>
                <a:pathLst>
                  <a:path w="550319" h="496480">
                    <a:moveTo>
                      <a:pt x="0" y="0"/>
                    </a:moveTo>
                    <a:lnTo>
                      <a:pt x="550319" y="0"/>
                    </a:lnTo>
                    <a:lnTo>
                      <a:pt x="550319" y="496480"/>
                    </a:lnTo>
                    <a:lnTo>
                      <a:pt x="0" y="496480"/>
                    </a:lnTo>
                    <a:close/>
                  </a:path>
                </a:pathLst>
              </a:custGeom>
              <a:solidFill>
                <a:srgbClr val="C5C4C1"/>
              </a:solidFill>
            </p:spPr>
          </p:sp>
          <p:sp>
            <p:nvSpPr>
              <p:cNvPr id="21" name="TextBox 21"/>
              <p:cNvSpPr txBox="1"/>
              <p:nvPr/>
            </p:nvSpPr>
            <p:spPr>
              <a:xfrm>
                <a:off x="0" y="-66675"/>
                <a:ext cx="550319" cy="563155"/>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LIST </a:t>
                </a:r>
              </a:p>
              <a:p>
                <a:pPr algn="ctr">
                  <a:lnSpc>
                    <a:spcPts val="3919"/>
                  </a:lnSpc>
                </a:pPr>
                <a:r>
                  <a:rPr lang="en-US" sz="2799" spc="156">
                    <a:solidFill>
                      <a:srgbClr val="000000"/>
                    </a:solidFill>
                    <a:latin typeface="Gotham"/>
                  </a:rPr>
                  <a:t>DECODE</a:t>
                </a:r>
              </a:p>
            </p:txBody>
          </p:sp>
        </p:grpSp>
        <p:grpSp>
          <p:nvGrpSpPr>
            <p:cNvPr id="22" name="Group 22"/>
            <p:cNvGrpSpPr/>
            <p:nvPr/>
          </p:nvGrpSpPr>
          <p:grpSpPr>
            <a:xfrm>
              <a:off x="19275800" y="0"/>
              <a:ext cx="2605815" cy="2358071"/>
              <a:chOff x="0" y="0"/>
              <a:chExt cx="514729" cy="465792"/>
            </a:xfrm>
          </p:grpSpPr>
          <p:sp>
            <p:nvSpPr>
              <p:cNvPr id="23" name="Freeform 23"/>
              <p:cNvSpPr/>
              <p:nvPr/>
            </p:nvSpPr>
            <p:spPr>
              <a:xfrm>
                <a:off x="0" y="0"/>
                <a:ext cx="514729" cy="465792"/>
              </a:xfrm>
              <a:custGeom>
                <a:avLst/>
                <a:gdLst/>
                <a:ahLst/>
                <a:cxnLst/>
                <a:rect l="l" t="t" r="r" b="b"/>
                <a:pathLst>
                  <a:path w="514729" h="465792">
                    <a:moveTo>
                      <a:pt x="0" y="0"/>
                    </a:moveTo>
                    <a:lnTo>
                      <a:pt x="514729" y="0"/>
                    </a:lnTo>
                    <a:lnTo>
                      <a:pt x="514729" y="465792"/>
                    </a:lnTo>
                    <a:lnTo>
                      <a:pt x="0" y="465792"/>
                    </a:lnTo>
                    <a:close/>
                  </a:path>
                </a:pathLst>
              </a:custGeom>
              <a:solidFill>
                <a:srgbClr val="C5C4C1"/>
              </a:solidFill>
            </p:spPr>
          </p:sp>
          <p:sp>
            <p:nvSpPr>
              <p:cNvPr id="24" name="TextBox 24"/>
              <p:cNvSpPr txBox="1"/>
              <p:nvPr/>
            </p:nvSpPr>
            <p:spPr>
              <a:xfrm>
                <a:off x="0" y="-66675"/>
                <a:ext cx="514729"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CHECK </a:t>
                </a:r>
              </a:p>
              <a:p>
                <a:pPr algn="ctr">
                  <a:lnSpc>
                    <a:spcPts val="3919"/>
                  </a:lnSpc>
                </a:pPr>
                <a:r>
                  <a:rPr lang="en-US" sz="2799" spc="156">
                    <a:solidFill>
                      <a:srgbClr val="000000"/>
                    </a:solidFill>
                    <a:latin typeface="Gotham"/>
                  </a:rPr>
                  <a:t>CRC</a:t>
                </a:r>
              </a:p>
            </p:txBody>
          </p:sp>
        </p:grpSp>
        <p:sp>
          <p:nvSpPr>
            <p:cNvPr id="25" name="AutoShape 25"/>
            <p:cNvSpPr/>
            <p:nvPr/>
          </p:nvSpPr>
          <p:spPr>
            <a:xfrm>
              <a:off x="17785719" y="1204436"/>
              <a:ext cx="1490080" cy="0"/>
            </a:xfrm>
            <a:prstGeom prst="line">
              <a:avLst/>
            </a:prstGeom>
            <a:ln w="50800" cap="flat">
              <a:solidFill>
                <a:srgbClr val="FD6220"/>
              </a:solidFill>
              <a:prstDash val="solid"/>
              <a:headEnd type="none" w="sm" len="sm"/>
              <a:tailEnd type="arrow" w="med" len="sm"/>
            </a:ln>
          </p:spPr>
        </p:sp>
        <p:sp>
          <p:nvSpPr>
            <p:cNvPr id="26" name="AutoShape 26"/>
            <p:cNvSpPr/>
            <p:nvPr/>
          </p:nvSpPr>
          <p:spPr>
            <a:xfrm>
              <a:off x="13395445" y="1179036"/>
              <a:ext cx="1490080" cy="0"/>
            </a:xfrm>
            <a:prstGeom prst="line">
              <a:avLst/>
            </a:prstGeom>
            <a:ln w="50800" cap="flat">
              <a:solidFill>
                <a:srgbClr val="FD6220"/>
              </a:solidFill>
              <a:prstDash val="solid"/>
              <a:headEnd type="none" w="sm" len="sm"/>
              <a:tailEnd type="arrow" w="med" len="sm"/>
            </a:ln>
          </p:spPr>
        </p:sp>
        <p:sp>
          <p:nvSpPr>
            <p:cNvPr id="27" name="AutoShape 27"/>
            <p:cNvSpPr/>
            <p:nvPr/>
          </p:nvSpPr>
          <p:spPr>
            <a:xfrm>
              <a:off x="8947022" y="1179036"/>
              <a:ext cx="1490080" cy="0"/>
            </a:xfrm>
            <a:prstGeom prst="line">
              <a:avLst/>
            </a:prstGeom>
            <a:ln w="50800" cap="flat">
              <a:solidFill>
                <a:srgbClr val="FD6220"/>
              </a:solidFill>
              <a:prstDash val="solid"/>
              <a:headEnd type="none" w="sm" len="sm"/>
              <a:tailEnd type="arrow" w="med" len="sm"/>
            </a:ln>
          </p:spPr>
        </p:sp>
        <p:sp>
          <p:nvSpPr>
            <p:cNvPr id="28" name="AutoShape 28"/>
            <p:cNvSpPr/>
            <p:nvPr/>
          </p:nvSpPr>
          <p:spPr>
            <a:xfrm>
              <a:off x="4554096" y="1179036"/>
              <a:ext cx="1490080" cy="0"/>
            </a:xfrm>
            <a:prstGeom prst="line">
              <a:avLst/>
            </a:prstGeom>
            <a:ln w="50800" cap="flat">
              <a:solidFill>
                <a:srgbClr val="FD6220"/>
              </a:solidFill>
              <a:prstDash val="solid"/>
              <a:headEnd type="none" w="sm" len="sm"/>
              <a:tailEnd type="arrow" w="med" len="sm"/>
            </a:ln>
          </p:spPr>
        </p:sp>
        <p:sp>
          <p:nvSpPr>
            <p:cNvPr id="29" name="AutoShape 29"/>
            <p:cNvSpPr/>
            <p:nvPr/>
          </p:nvSpPr>
          <p:spPr>
            <a:xfrm>
              <a:off x="0" y="1204436"/>
              <a:ext cx="1490080" cy="0"/>
            </a:xfrm>
            <a:prstGeom prst="line">
              <a:avLst/>
            </a:prstGeom>
            <a:ln w="50800" cap="flat">
              <a:solidFill>
                <a:srgbClr val="FD6220"/>
              </a:solidFill>
              <a:prstDash val="solid"/>
              <a:headEnd type="none" w="sm" len="sm"/>
              <a:tailEnd type="arrow" w="med" len="sm"/>
            </a:ln>
          </p:spPr>
        </p:sp>
        <p:sp>
          <p:nvSpPr>
            <p:cNvPr id="30" name="AutoShape 30"/>
            <p:cNvSpPr/>
            <p:nvPr/>
          </p:nvSpPr>
          <p:spPr>
            <a:xfrm>
              <a:off x="21881615" y="1229836"/>
              <a:ext cx="1490080" cy="0"/>
            </a:xfrm>
            <a:prstGeom prst="line">
              <a:avLst/>
            </a:prstGeom>
            <a:ln w="50800" cap="flat">
              <a:solidFill>
                <a:srgbClr val="FD6220"/>
              </a:solidFill>
              <a:prstDash val="solid"/>
              <a:headEnd type="none" w="sm" len="sm"/>
              <a:tailEnd type="arrow" w="med" len="sm"/>
            </a:ln>
          </p:spPr>
        </p:sp>
        <p:sp>
          <p:nvSpPr>
            <p:cNvPr id="31" name="TextBox 31"/>
            <p:cNvSpPr txBox="1"/>
            <p:nvPr/>
          </p:nvSpPr>
          <p:spPr>
            <a:xfrm>
              <a:off x="46977" y="446829"/>
              <a:ext cx="1159166" cy="503132"/>
            </a:xfrm>
            <a:prstGeom prst="rect">
              <a:avLst/>
            </a:prstGeom>
          </p:spPr>
          <p:txBody>
            <a:bodyPr lIns="0" tIns="0" rIns="0" bIns="0" rtlCol="0" anchor="t">
              <a:spAutoFit/>
            </a:bodyPr>
            <a:lstStyle/>
            <a:p>
              <a:pPr algn="ctr">
                <a:lnSpc>
                  <a:spcPts val="3219"/>
                </a:lnSpc>
                <a:spcBef>
                  <a:spcPct val="0"/>
                </a:spcBef>
              </a:pPr>
              <a:r>
                <a:rPr lang="en-US" sz="2299" spc="128">
                  <a:solidFill>
                    <a:srgbClr val="000000"/>
                  </a:solidFill>
                  <a:latin typeface="Canva Sans"/>
                </a:rPr>
                <a:t>msg</a:t>
              </a:r>
            </a:p>
          </p:txBody>
        </p:sp>
        <p:sp>
          <p:nvSpPr>
            <p:cNvPr id="32" name="TextBox 32"/>
            <p:cNvSpPr txBox="1"/>
            <p:nvPr/>
          </p:nvSpPr>
          <p:spPr>
            <a:xfrm>
              <a:off x="46137" y="1555203"/>
              <a:ext cx="1186245" cy="796963"/>
            </a:xfrm>
            <a:prstGeom prst="rect">
              <a:avLst/>
            </a:prstGeom>
          </p:spPr>
          <p:txBody>
            <a:bodyPr lIns="0" tIns="0" rIns="0" bIns="0" rtlCol="0" anchor="t">
              <a:spAutoFit/>
            </a:bodyPr>
            <a:lstStyle/>
            <a:p>
              <a:pPr algn="ctr">
                <a:lnSpc>
                  <a:spcPts val="2492"/>
                </a:lnSpc>
              </a:pPr>
              <a:r>
                <a:rPr lang="en-US" sz="1780">
                  <a:solidFill>
                    <a:srgbClr val="000000"/>
                  </a:solidFill>
                  <a:latin typeface="Canva Sans"/>
                </a:rPr>
                <a:t>A</a:t>
              </a:r>
            </a:p>
            <a:p>
              <a:pPr algn="ctr">
                <a:lnSpc>
                  <a:spcPts val="2492"/>
                </a:lnSpc>
                <a:spcBef>
                  <a:spcPct val="0"/>
                </a:spcBef>
              </a:pPr>
              <a:r>
                <a:rPr lang="en-US" sz="1780">
                  <a:solidFill>
                    <a:srgbClr val="000000"/>
                  </a:solidFill>
                  <a:latin typeface="Canva Sans"/>
                </a:rPr>
                <a:t> bits</a:t>
              </a:r>
            </a:p>
          </p:txBody>
        </p:sp>
        <p:sp>
          <p:nvSpPr>
            <p:cNvPr id="33" name="TextBox 33"/>
            <p:cNvSpPr txBox="1"/>
            <p:nvPr/>
          </p:nvSpPr>
          <p:spPr>
            <a:xfrm>
              <a:off x="4937557" y="1545678"/>
              <a:ext cx="631613" cy="687599"/>
            </a:xfrm>
            <a:prstGeom prst="rect">
              <a:avLst/>
            </a:prstGeom>
          </p:spPr>
          <p:txBody>
            <a:bodyPr lIns="0" tIns="0" rIns="0" bIns="0" rtlCol="0" anchor="t">
              <a:spAutoFit/>
            </a:bodyPr>
            <a:lstStyle/>
            <a:p>
              <a:pPr algn="ctr">
                <a:lnSpc>
                  <a:spcPts val="2156"/>
                </a:lnSpc>
                <a:spcBef>
                  <a:spcPct val="0"/>
                </a:spcBef>
              </a:pPr>
              <a:r>
                <a:rPr lang="en-US" sz="1540">
                  <a:solidFill>
                    <a:srgbClr val="000000"/>
                  </a:solidFill>
                  <a:latin typeface="Canva Sans"/>
                </a:rPr>
                <a:t>K</a:t>
              </a:r>
            </a:p>
            <a:p>
              <a:pPr algn="ctr">
                <a:lnSpc>
                  <a:spcPts val="2156"/>
                </a:lnSpc>
                <a:spcBef>
                  <a:spcPct val="0"/>
                </a:spcBef>
              </a:pPr>
              <a:r>
                <a:rPr lang="en-US" sz="1540">
                  <a:solidFill>
                    <a:srgbClr val="000000"/>
                  </a:solidFill>
                  <a:latin typeface="Canva Sans"/>
                </a:rPr>
                <a:t> bits</a:t>
              </a:r>
            </a:p>
          </p:txBody>
        </p:sp>
        <p:sp>
          <p:nvSpPr>
            <p:cNvPr id="34" name="TextBox 34"/>
            <p:cNvSpPr txBox="1"/>
            <p:nvPr/>
          </p:nvSpPr>
          <p:spPr>
            <a:xfrm>
              <a:off x="9378822" y="1375824"/>
              <a:ext cx="631613" cy="1043199"/>
            </a:xfrm>
            <a:prstGeom prst="rect">
              <a:avLst/>
            </a:prstGeom>
          </p:spPr>
          <p:txBody>
            <a:bodyPr lIns="0" tIns="0" rIns="0" bIns="0" rtlCol="0" anchor="t">
              <a:spAutoFit/>
            </a:bodyPr>
            <a:lstStyle/>
            <a:p>
              <a:pPr algn="ctr">
                <a:lnSpc>
                  <a:spcPts val="2156"/>
                </a:lnSpc>
              </a:pPr>
              <a:r>
                <a:rPr lang="en-US" sz="1540">
                  <a:solidFill>
                    <a:srgbClr val="000000"/>
                  </a:solidFill>
                  <a:latin typeface="Canva Sans"/>
                </a:rPr>
                <a:t>N</a:t>
              </a:r>
            </a:p>
            <a:p>
              <a:pPr algn="ctr">
                <a:lnSpc>
                  <a:spcPts val="2156"/>
                </a:lnSpc>
              </a:pPr>
              <a:r>
                <a:rPr lang="en-US" sz="1540">
                  <a:solidFill>
                    <a:srgbClr val="000000"/>
                  </a:solidFill>
                  <a:latin typeface="Canva Sans"/>
                </a:rPr>
                <a:t> bits</a:t>
              </a:r>
            </a:p>
            <a:p>
              <a:pPr algn="ctr">
                <a:lnSpc>
                  <a:spcPts val="2156"/>
                </a:lnSpc>
                <a:spcBef>
                  <a:spcPct val="0"/>
                </a:spcBef>
              </a:pPr>
              <a:endParaRPr lang="en-US" sz="1540">
                <a:solidFill>
                  <a:srgbClr val="000000"/>
                </a:solidFill>
                <a:latin typeface="Canva Sans"/>
              </a:endParaRPr>
            </a:p>
          </p:txBody>
        </p:sp>
        <p:sp>
          <p:nvSpPr>
            <p:cNvPr id="35" name="TextBox 35"/>
            <p:cNvSpPr txBox="1"/>
            <p:nvPr/>
          </p:nvSpPr>
          <p:spPr>
            <a:xfrm>
              <a:off x="2432021" y="2659680"/>
              <a:ext cx="1273387" cy="451316"/>
            </a:xfrm>
            <a:prstGeom prst="rect">
              <a:avLst/>
            </a:prstGeom>
          </p:spPr>
          <p:txBody>
            <a:bodyPr lIns="0" tIns="0" rIns="0" bIns="0" rtlCol="0" anchor="t">
              <a:spAutoFit/>
            </a:bodyPr>
            <a:lstStyle/>
            <a:p>
              <a:pPr algn="ctr">
                <a:lnSpc>
                  <a:spcPts val="2868"/>
                </a:lnSpc>
                <a:spcBef>
                  <a:spcPct val="0"/>
                </a:spcBef>
              </a:pPr>
              <a:r>
                <a:rPr lang="en-US" sz="2048" spc="114">
                  <a:solidFill>
                    <a:srgbClr val="000000"/>
                  </a:solidFill>
                  <a:latin typeface="Canva Sans"/>
                </a:rPr>
                <a:t>K=A+L</a:t>
              </a:r>
            </a:p>
          </p:txBody>
        </p:sp>
        <p:sp>
          <p:nvSpPr>
            <p:cNvPr id="36" name="TextBox 36"/>
            <p:cNvSpPr txBox="1"/>
            <p:nvPr/>
          </p:nvSpPr>
          <p:spPr>
            <a:xfrm>
              <a:off x="6410873" y="2650155"/>
              <a:ext cx="2055283" cy="448607"/>
            </a:xfrm>
            <a:prstGeom prst="rect">
              <a:avLst/>
            </a:prstGeom>
          </p:spPr>
          <p:txBody>
            <a:bodyPr lIns="0" tIns="0" rIns="0" bIns="0" rtlCol="0" anchor="t">
              <a:spAutoFit/>
            </a:bodyPr>
            <a:lstStyle/>
            <a:p>
              <a:pPr algn="ctr">
                <a:lnSpc>
                  <a:spcPts val="2848"/>
                </a:lnSpc>
                <a:spcBef>
                  <a:spcPct val="0"/>
                </a:spcBef>
              </a:pPr>
              <a:r>
                <a:rPr lang="en-US" sz="2034" spc="113">
                  <a:solidFill>
                    <a:srgbClr val="000000"/>
                  </a:solidFill>
                  <a:latin typeface="Canva Sans"/>
                </a:rPr>
                <a:t>(N,K) code</a:t>
              </a:r>
            </a:p>
          </p:txBody>
        </p:sp>
        <p:sp>
          <p:nvSpPr>
            <p:cNvPr id="37" name="TextBox 37"/>
            <p:cNvSpPr txBox="1"/>
            <p:nvPr/>
          </p:nvSpPr>
          <p:spPr>
            <a:xfrm>
              <a:off x="15399375" y="2650155"/>
              <a:ext cx="1960880" cy="438805"/>
            </a:xfrm>
            <a:prstGeom prst="rect">
              <a:avLst/>
            </a:prstGeom>
          </p:spPr>
          <p:txBody>
            <a:bodyPr lIns="0" tIns="0" rIns="0" bIns="0" rtlCol="0" anchor="t">
              <a:spAutoFit/>
            </a:bodyPr>
            <a:lstStyle/>
            <a:p>
              <a:pPr algn="ctr">
                <a:lnSpc>
                  <a:spcPts val="2729"/>
                </a:lnSpc>
                <a:spcBef>
                  <a:spcPct val="0"/>
                </a:spcBef>
              </a:pPr>
              <a:r>
                <a:rPr lang="en-US" sz="1949" spc="109">
                  <a:solidFill>
                    <a:srgbClr val="000000"/>
                  </a:solidFill>
                  <a:latin typeface="Canva Sans"/>
                </a:rPr>
                <a:t>M : listsize</a:t>
              </a:r>
            </a:p>
          </p:txBody>
        </p:sp>
        <p:sp>
          <p:nvSpPr>
            <p:cNvPr id="38" name="TextBox 38"/>
            <p:cNvSpPr txBox="1"/>
            <p:nvPr/>
          </p:nvSpPr>
          <p:spPr>
            <a:xfrm>
              <a:off x="21842255" y="-38100"/>
              <a:ext cx="1796705" cy="1005015"/>
            </a:xfrm>
            <a:prstGeom prst="rect">
              <a:avLst/>
            </a:prstGeom>
          </p:spPr>
          <p:txBody>
            <a:bodyPr lIns="0" tIns="0" rIns="0" bIns="0" rtlCol="0" anchor="t">
              <a:spAutoFit/>
            </a:bodyPr>
            <a:lstStyle/>
            <a:p>
              <a:pPr algn="ctr">
                <a:lnSpc>
                  <a:spcPts val="3079"/>
                </a:lnSpc>
                <a:spcBef>
                  <a:spcPct val="0"/>
                </a:spcBef>
              </a:pPr>
              <a:r>
                <a:rPr lang="en-US" sz="2199" spc="123">
                  <a:solidFill>
                    <a:srgbClr val="000000"/>
                  </a:solidFill>
                  <a:latin typeface="Canva Sans"/>
                </a:rPr>
                <a:t>msg estimate</a:t>
              </a:r>
            </a:p>
          </p:txBody>
        </p:sp>
        <p:sp>
          <p:nvSpPr>
            <p:cNvPr id="39" name="TextBox 39"/>
            <p:cNvSpPr txBox="1"/>
            <p:nvPr/>
          </p:nvSpPr>
          <p:spPr>
            <a:xfrm>
              <a:off x="9030574" y="389282"/>
              <a:ext cx="1328109" cy="428413"/>
            </a:xfrm>
            <a:prstGeom prst="rect">
              <a:avLst/>
            </a:prstGeom>
          </p:spPr>
          <p:txBody>
            <a:bodyPr lIns="0" tIns="0" rIns="0" bIns="0" rtlCol="0" anchor="t">
              <a:spAutoFit/>
            </a:bodyPr>
            <a:lstStyle/>
            <a:p>
              <a:pPr algn="ctr">
                <a:lnSpc>
                  <a:spcPts val="2764"/>
                </a:lnSpc>
                <a:spcBef>
                  <a:spcPct val="0"/>
                </a:spcBef>
              </a:pPr>
              <a:r>
                <a:rPr lang="en-US" sz="1974" spc="110">
                  <a:solidFill>
                    <a:srgbClr val="000000"/>
                  </a:solidFill>
                  <a:latin typeface="Canva Sans"/>
                </a:rPr>
                <a:t>cword</a:t>
              </a:r>
            </a:p>
          </p:txBody>
        </p:sp>
        <p:sp>
          <p:nvSpPr>
            <p:cNvPr id="40" name="TextBox 40"/>
            <p:cNvSpPr txBox="1"/>
            <p:nvPr/>
          </p:nvSpPr>
          <p:spPr>
            <a:xfrm>
              <a:off x="17734053" y="103955"/>
              <a:ext cx="1415455" cy="957580"/>
            </a:xfrm>
            <a:prstGeom prst="rect">
              <a:avLst/>
            </a:prstGeom>
          </p:spPr>
          <p:txBody>
            <a:bodyPr lIns="0" tIns="0" rIns="0" bIns="0" rtlCol="0" anchor="t">
              <a:spAutoFit/>
            </a:bodyPr>
            <a:lstStyle/>
            <a:p>
              <a:pPr algn="ctr">
                <a:lnSpc>
                  <a:spcPts val="2939"/>
                </a:lnSpc>
              </a:pPr>
              <a:r>
                <a:rPr lang="en-US" sz="2099" spc="117">
                  <a:solidFill>
                    <a:srgbClr val="000000"/>
                  </a:solidFill>
                  <a:latin typeface="Canva Sans"/>
                </a:rPr>
                <a:t> M </a:t>
              </a:r>
            </a:p>
            <a:p>
              <a:pPr algn="ctr">
                <a:lnSpc>
                  <a:spcPts val="2939"/>
                </a:lnSpc>
                <a:spcBef>
                  <a:spcPct val="0"/>
                </a:spcBef>
              </a:pPr>
              <a:r>
                <a:rPr lang="en-US" sz="2099" spc="117">
                  <a:solidFill>
                    <a:srgbClr val="000000"/>
                  </a:solidFill>
                  <a:latin typeface="Canva Sans"/>
                </a:rPr>
                <a:t>cwords</a:t>
              </a:r>
            </a:p>
          </p:txBody>
        </p:sp>
      </p:grpSp>
      <p:grpSp>
        <p:nvGrpSpPr>
          <p:cNvPr id="41" name="Group 41"/>
          <p:cNvGrpSpPr/>
          <p:nvPr/>
        </p:nvGrpSpPr>
        <p:grpSpPr>
          <a:xfrm>
            <a:off x="15720762" y="5379918"/>
            <a:ext cx="6723580" cy="6059445"/>
            <a:chOff x="0" y="0"/>
            <a:chExt cx="8964773" cy="8079259"/>
          </a:xfrm>
        </p:grpSpPr>
        <p:grpSp>
          <p:nvGrpSpPr>
            <p:cNvPr id="42" name="Group 42"/>
            <p:cNvGrpSpPr/>
            <p:nvPr/>
          </p:nvGrpSpPr>
          <p:grpSpPr>
            <a:xfrm>
              <a:off x="885513" y="0"/>
              <a:ext cx="8079259" cy="807925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Freeform 4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46" name="TextBox 46"/>
          <p:cNvSpPr txBox="1"/>
          <p:nvPr/>
        </p:nvSpPr>
        <p:spPr>
          <a:xfrm>
            <a:off x="1342026" y="4088235"/>
            <a:ext cx="15917274" cy="6056819"/>
          </a:xfrm>
          <a:prstGeom prst="rect">
            <a:avLst/>
          </a:prstGeom>
        </p:spPr>
        <p:txBody>
          <a:bodyPr lIns="0" tIns="0" rIns="0" bIns="0" rtlCol="0" anchor="t">
            <a:spAutoFit/>
          </a:bodyPr>
          <a:lstStyle/>
          <a:p>
            <a:pPr marL="575928" lvl="1" indent="-287964">
              <a:lnSpc>
                <a:spcPts val="3734"/>
              </a:lnSpc>
              <a:buFont typeface="Arial"/>
              <a:buChar char="•"/>
            </a:pPr>
            <a:r>
              <a:rPr lang="en-US" sz="2667">
                <a:solidFill>
                  <a:srgbClr val="000000"/>
                </a:solidFill>
                <a:latin typeface="Canva Sans"/>
              </a:rPr>
              <a:t>SC Decoding - any decoding error can propagate and later adversely affect the decoding of furthermore subsequent bits</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List Decoding - Proposes a list of the most favorable codewords instead of one codeword, the number of codewords depending upon the requirement of the system.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To choose from the given list, there is padding of CRC bits used, namely called Cyclic Redundancy Test.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CRC is used only for Error-detection in codes, it though cannot be exploited to much help in error-correction.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Works similar to what Parity did in Single Parity Check (SPC) codes.</a:t>
            </a:r>
          </a:p>
        </p:txBody>
      </p:sp>
      <p:grpSp>
        <p:nvGrpSpPr>
          <p:cNvPr id="47" name="Group 47"/>
          <p:cNvGrpSpPr/>
          <p:nvPr/>
        </p:nvGrpSpPr>
        <p:grpSpPr>
          <a:xfrm>
            <a:off x="11762088" y="-9632634"/>
            <a:ext cx="10994424" cy="1099442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53653" y="914400"/>
            <a:ext cx="17582368" cy="1028688"/>
          </a:xfrm>
          <a:prstGeom prst="rect">
            <a:avLst/>
          </a:prstGeom>
        </p:spPr>
        <p:txBody>
          <a:bodyPr lIns="0" tIns="0" rIns="0" bIns="0" rtlCol="0" anchor="t">
            <a:spAutoFit/>
          </a:bodyPr>
          <a:lstStyle/>
          <a:p>
            <a:pPr algn="ctr">
              <a:lnSpc>
                <a:spcPts val="8400"/>
              </a:lnSpc>
            </a:pPr>
            <a:r>
              <a:rPr lang="en-US" sz="6000" dirty="0">
                <a:solidFill>
                  <a:srgbClr val="000000"/>
                </a:solidFill>
                <a:latin typeface="Canva Sans Bold"/>
              </a:rPr>
              <a:t>What is Cyclic Redundancy Check (CRC)??</a:t>
            </a:r>
          </a:p>
        </p:txBody>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31</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1" name="TextBox 11"/>
          <p:cNvSpPr txBox="1"/>
          <p:nvPr/>
        </p:nvSpPr>
        <p:spPr>
          <a:xfrm>
            <a:off x="401233" y="2690373"/>
            <a:ext cx="17634787" cy="5929513"/>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CRC is a method used for error detection for Polar Codes data sequence transmitted over a channel.</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This is done by adding some fixed length CRC bits padding at the end of message bits, thus information bits contain both message bits and CRC bits.</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CRC check is done at both transmitter and receiver end such that the message bits’ binary values when using a coefficient for a polynomial then polynomial formed by CRC bits as coefficient divides it for remainder zero.  </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If the remainder obtained at the receiver side does not yield zero, then it means that error has a role to play in the received message.  </a:t>
            </a:r>
          </a:p>
        </p:txBody>
      </p:sp>
      <p:grpSp>
        <p:nvGrpSpPr>
          <p:cNvPr id="12" name="Group 12"/>
          <p:cNvGrpSpPr/>
          <p:nvPr/>
        </p:nvGrpSpPr>
        <p:grpSpPr>
          <a:xfrm>
            <a:off x="1174303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964067" y="-88599"/>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81138" y="-9507298"/>
            <a:ext cx="10994424" cy="21071997"/>
            <a:chOff x="0" y="0"/>
            <a:chExt cx="14659232" cy="28095995"/>
          </a:xfrm>
        </p:grpSpPr>
        <p:grpSp>
          <p:nvGrpSpPr>
            <p:cNvPr id="3" name="Group 3"/>
            <p:cNvGrpSpPr/>
            <p:nvPr/>
          </p:nvGrpSpPr>
          <p:grpSpPr>
            <a:xfrm>
              <a:off x="6163746" y="20016736"/>
              <a:ext cx="8079259" cy="807925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7" name="Group 7"/>
            <p:cNvGrpSpPr/>
            <p:nvPr/>
          </p:nvGrpSpPr>
          <p:grpSpPr>
            <a:xfrm>
              <a:off x="0" y="0"/>
              <a:ext cx="14659232" cy="146592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0" name="Group 10"/>
          <p:cNvGrpSpPr/>
          <p:nvPr/>
        </p:nvGrpSpPr>
        <p:grpSpPr>
          <a:xfrm>
            <a:off x="0" y="942975"/>
            <a:ext cx="18181023" cy="5538663"/>
            <a:chOff x="0" y="-114300"/>
            <a:chExt cx="24241364" cy="7384883"/>
          </a:xfrm>
        </p:grpSpPr>
        <p:sp>
          <p:nvSpPr>
            <p:cNvPr id="11" name="TextBox 11"/>
            <p:cNvSpPr txBox="1"/>
            <p:nvPr/>
          </p:nvSpPr>
          <p:spPr>
            <a:xfrm>
              <a:off x="399104" y="-114300"/>
              <a:ext cx="23443157" cy="1333484"/>
            </a:xfrm>
            <a:prstGeom prst="rect">
              <a:avLst/>
            </a:prstGeom>
          </p:spPr>
          <p:txBody>
            <a:bodyPr lIns="0" tIns="0" rIns="0" bIns="0" rtlCol="0" anchor="t">
              <a:spAutoFit/>
            </a:bodyPr>
            <a:lstStyle/>
            <a:p>
              <a:pPr algn="ctr">
                <a:lnSpc>
                  <a:spcPts val="8400"/>
                </a:lnSpc>
              </a:pPr>
              <a:r>
                <a:rPr lang="en-US" sz="6000" dirty="0">
                  <a:solidFill>
                    <a:srgbClr val="000000"/>
                  </a:solidFill>
                  <a:latin typeface="Canva Sans Bold"/>
                </a:rPr>
                <a:t>How does CRC WORK ??</a:t>
              </a:r>
            </a:p>
          </p:txBody>
        </p:sp>
        <p:sp>
          <p:nvSpPr>
            <p:cNvPr id="12" name="TextBox 12"/>
            <p:cNvSpPr txBox="1"/>
            <p:nvPr/>
          </p:nvSpPr>
          <p:spPr>
            <a:xfrm>
              <a:off x="0" y="2266934"/>
              <a:ext cx="24241364" cy="1283124"/>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Canva Sans"/>
                </a:rPr>
                <a:t>Let the data be 1001101 and the binary equivalent of the generic polynomial is 1011. On the sender side, the remainder can be found using binary division as follows.</a:t>
              </a:r>
            </a:p>
          </p:txBody>
        </p:sp>
        <p:sp>
          <p:nvSpPr>
            <p:cNvPr id="13" name="TextBox 13"/>
            <p:cNvSpPr txBox="1"/>
            <p:nvPr/>
          </p:nvSpPr>
          <p:spPr>
            <a:xfrm>
              <a:off x="0" y="4312597"/>
              <a:ext cx="23012400" cy="1283123"/>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000000"/>
                  </a:solidFill>
                  <a:latin typeface="Canva Sans"/>
                </a:rPr>
                <a:t>The remainder of the above division is 101. This remainder is appended to the data to create the signal which will be sent to the receiver. The signal is 1001101101.</a:t>
              </a:r>
            </a:p>
          </p:txBody>
        </p:sp>
        <p:sp>
          <p:nvSpPr>
            <p:cNvPr id="14" name="TextBox 14"/>
            <p:cNvSpPr txBox="1"/>
            <p:nvPr/>
          </p:nvSpPr>
          <p:spPr>
            <a:xfrm>
              <a:off x="0" y="6646823"/>
              <a:ext cx="23443157" cy="623760"/>
            </a:xfrm>
            <a:prstGeom prst="rect">
              <a:avLst/>
            </a:prstGeom>
          </p:spPr>
          <p:txBody>
            <a:bodyPr lIns="0" tIns="0" rIns="0" bIns="0" rtlCol="0" anchor="t">
              <a:spAutoFit/>
            </a:bodyPr>
            <a:lstStyle/>
            <a:p>
              <a:pPr marL="302262" lvl="1">
                <a:lnSpc>
                  <a:spcPts val="3920"/>
                </a:lnSpc>
              </a:pPr>
              <a:endParaRPr lang="en-US" sz="2800" dirty="0">
                <a:solidFill>
                  <a:srgbClr val="000000"/>
                </a:solidFill>
                <a:latin typeface="Canva Sans"/>
              </a:endParaRPr>
            </a:p>
          </p:txBody>
        </p:sp>
      </p:grpSp>
      <p:sp>
        <p:nvSpPr>
          <p:cNvPr id="15" name="TextBox 15"/>
          <p:cNvSpPr txBox="1"/>
          <p:nvPr/>
        </p:nvSpPr>
        <p:spPr>
          <a:xfrm>
            <a:off x="10440484" y="9191625"/>
            <a:ext cx="4807595" cy="915243"/>
          </a:xfrm>
          <a:prstGeom prst="rect">
            <a:avLst/>
          </a:prstGeom>
        </p:spPr>
        <p:txBody>
          <a:bodyPr lIns="0" tIns="0" rIns="0" bIns="0" rtlCol="0" anchor="t">
            <a:spAutoFit/>
          </a:bodyPr>
          <a:lstStyle/>
          <a:p>
            <a:pPr algn="ctr">
              <a:lnSpc>
                <a:spcPts val="5035"/>
              </a:lnSpc>
            </a:pPr>
            <a:r>
              <a:rPr lang="en-US" sz="3596" dirty="0">
                <a:solidFill>
                  <a:srgbClr val="000000"/>
                </a:solidFill>
                <a:latin typeface="Canva Sans"/>
              </a:rPr>
              <a:t>Example Credit-</a:t>
            </a:r>
          </a:p>
          <a:p>
            <a:pPr algn="ctr">
              <a:lnSpc>
                <a:spcPts val="2221"/>
              </a:lnSpc>
            </a:pPr>
            <a:r>
              <a:rPr lang="en-US" sz="1586" u="sng" dirty="0">
                <a:solidFill>
                  <a:srgbClr val="000000"/>
                </a:solidFill>
                <a:latin typeface="Canva Sans"/>
                <a:hlinkClick r:id="rId4" tooltip="https://www.scaler.com/topics/crc-program-in-c/"/>
              </a:rPr>
              <a:t>https://www.scaler.com/topics/crc-program</a:t>
            </a:r>
            <a:r>
              <a:rPr lang="en-US" sz="1586" dirty="0">
                <a:solidFill>
                  <a:srgbClr val="000000"/>
                </a:solidFill>
                <a:latin typeface="Canva Sans"/>
              </a:rPr>
              <a:t>-in-c/</a:t>
            </a:r>
          </a:p>
        </p:txBody>
      </p:sp>
      <p:grpSp>
        <p:nvGrpSpPr>
          <p:cNvPr id="16" name="Group 16"/>
          <p:cNvGrpSpPr/>
          <p:nvPr/>
        </p:nvGrpSpPr>
        <p:grpSpPr>
          <a:xfrm>
            <a:off x="17043558" y="78126"/>
            <a:ext cx="992463" cy="9924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32</a:t>
              </a:r>
            </a:p>
          </p:txBody>
        </p:sp>
      </p:grpSp>
      <p:grpSp>
        <p:nvGrpSpPr>
          <p:cNvPr id="19" name="Group 19"/>
          <p:cNvGrpSpPr/>
          <p:nvPr/>
        </p:nvGrpSpPr>
        <p:grpSpPr>
          <a:xfrm>
            <a:off x="-7964067" y="-88599"/>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559494" y="1228749"/>
            <a:ext cx="4783039" cy="6450680"/>
          </a:xfrm>
          <a:custGeom>
            <a:avLst/>
            <a:gdLst/>
            <a:ahLst/>
            <a:cxnLst/>
            <a:rect l="l" t="t" r="r" b="b"/>
            <a:pathLst>
              <a:path w="4783039" h="6450680">
                <a:moveTo>
                  <a:pt x="0" y="0"/>
                </a:moveTo>
                <a:lnTo>
                  <a:pt x="4783039" y="0"/>
                </a:lnTo>
                <a:lnTo>
                  <a:pt x="4783039" y="6450680"/>
                </a:lnTo>
                <a:lnTo>
                  <a:pt x="0" y="6450680"/>
                </a:lnTo>
                <a:lnTo>
                  <a:pt x="0" y="0"/>
                </a:lnTo>
                <a:close/>
              </a:path>
            </a:pathLst>
          </a:custGeom>
          <a:blipFill>
            <a:blip r:embed="rId2"/>
            <a:stretch>
              <a:fillRect t="-9190"/>
            </a:stretch>
          </a:blipFill>
        </p:spPr>
      </p:sp>
      <p:sp>
        <p:nvSpPr>
          <p:cNvPr id="3" name="Freeform 3"/>
          <p:cNvSpPr/>
          <p:nvPr/>
        </p:nvSpPr>
        <p:spPr>
          <a:xfrm>
            <a:off x="6343177" y="1228749"/>
            <a:ext cx="3696385" cy="6682800"/>
          </a:xfrm>
          <a:custGeom>
            <a:avLst/>
            <a:gdLst/>
            <a:ahLst/>
            <a:cxnLst/>
            <a:rect l="l" t="t" r="r" b="b"/>
            <a:pathLst>
              <a:path w="3696385" h="6682800">
                <a:moveTo>
                  <a:pt x="0" y="0"/>
                </a:moveTo>
                <a:lnTo>
                  <a:pt x="3696385" y="0"/>
                </a:lnTo>
                <a:lnTo>
                  <a:pt x="3696385" y="6682799"/>
                </a:lnTo>
                <a:lnTo>
                  <a:pt x="0" y="6682799"/>
                </a:lnTo>
                <a:lnTo>
                  <a:pt x="0" y="0"/>
                </a:lnTo>
                <a:close/>
              </a:path>
            </a:pathLst>
          </a:custGeom>
          <a:blipFill>
            <a:blip r:embed="rId3"/>
            <a:stretch>
              <a:fillRect l="-23661" t="-5549" r="-37470"/>
            </a:stretch>
          </a:blipFill>
        </p:spPr>
      </p:sp>
      <p:sp>
        <p:nvSpPr>
          <p:cNvPr id="4" name="Freeform 4"/>
          <p:cNvSpPr/>
          <p:nvPr/>
        </p:nvSpPr>
        <p:spPr>
          <a:xfrm>
            <a:off x="11459798" y="1112689"/>
            <a:ext cx="5563020" cy="6682800"/>
          </a:xfrm>
          <a:custGeom>
            <a:avLst/>
            <a:gdLst/>
            <a:ahLst/>
            <a:cxnLst/>
            <a:rect l="l" t="t" r="r" b="b"/>
            <a:pathLst>
              <a:path w="5563020" h="6682800">
                <a:moveTo>
                  <a:pt x="0" y="0"/>
                </a:moveTo>
                <a:lnTo>
                  <a:pt x="5563019" y="0"/>
                </a:lnTo>
                <a:lnTo>
                  <a:pt x="5563019" y="6682799"/>
                </a:lnTo>
                <a:lnTo>
                  <a:pt x="0" y="6682799"/>
                </a:lnTo>
                <a:lnTo>
                  <a:pt x="0" y="0"/>
                </a:lnTo>
                <a:close/>
              </a:path>
            </a:pathLst>
          </a:custGeom>
          <a:blipFill>
            <a:blip r:embed="rId4"/>
            <a:stretch>
              <a:fillRect l="-2650" r="-2650"/>
            </a:stretch>
          </a:blipFill>
        </p:spPr>
      </p:sp>
      <p:sp>
        <p:nvSpPr>
          <p:cNvPr id="5" name="TextBox 5"/>
          <p:cNvSpPr txBox="1"/>
          <p:nvPr/>
        </p:nvSpPr>
        <p:spPr>
          <a:xfrm>
            <a:off x="4595160" y="9485765"/>
            <a:ext cx="13422323" cy="297261"/>
          </a:xfrm>
          <a:prstGeom prst="rect">
            <a:avLst/>
          </a:prstGeom>
        </p:spPr>
        <p:txBody>
          <a:bodyPr lIns="0" tIns="0" rIns="0" bIns="0" rtlCol="0" anchor="t">
            <a:spAutoFit/>
          </a:bodyPr>
          <a:lstStyle/>
          <a:p>
            <a:pPr>
              <a:lnSpc>
                <a:spcPts val="2515"/>
              </a:lnSpc>
            </a:pPr>
            <a:r>
              <a:rPr lang="en-US" sz="1796" dirty="0">
                <a:solidFill>
                  <a:srgbClr val="000000"/>
                </a:solidFill>
                <a:latin typeface="Canva Sans"/>
              </a:rPr>
              <a:t>Example Credit-</a:t>
            </a:r>
            <a:r>
              <a:rPr lang="en-US" sz="1796" u="sng" dirty="0">
                <a:solidFill>
                  <a:srgbClr val="000000"/>
                </a:solidFill>
                <a:latin typeface="Canva Sans"/>
                <a:hlinkClick r:id="rId5" tooltip="https://www.scaler.com/topics/crc-program-in-c/"/>
              </a:rPr>
              <a:t>https://www.scaler.com/topics/crc-program</a:t>
            </a:r>
            <a:r>
              <a:rPr lang="en-US" sz="1796" dirty="0">
                <a:solidFill>
                  <a:srgbClr val="000000"/>
                </a:solidFill>
                <a:latin typeface="Canva Sans"/>
              </a:rPr>
              <a:t>-in-c/</a:t>
            </a:r>
          </a:p>
        </p:txBody>
      </p:sp>
      <p:sp>
        <p:nvSpPr>
          <p:cNvPr id="6" name="TextBox 6"/>
          <p:cNvSpPr txBox="1"/>
          <p:nvPr/>
        </p:nvSpPr>
        <p:spPr>
          <a:xfrm>
            <a:off x="394324" y="8149329"/>
            <a:ext cx="14196812" cy="481330"/>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000000"/>
                </a:solidFill>
                <a:latin typeface="Canva Sans"/>
              </a:rPr>
              <a:t>As the remainder is 111, we can assure that there is an error in the message.</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33</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6">
                <a:alphaModFix amt="53000"/>
                <a:extLst>
                  <a:ext uri="{96DAC541-7B7A-43D3-8B79-37D633B846F1}">
                    <asvg:svgBlip xmlns:asvg="http://schemas.microsoft.com/office/drawing/2016/SVG/main" r:embed="rId7"/>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0" y="297404"/>
            <a:ext cx="17961394" cy="4155346"/>
            <a:chOff x="0" y="0"/>
            <a:chExt cx="23948525" cy="5540461"/>
          </a:xfrm>
        </p:grpSpPr>
        <p:sp>
          <p:nvSpPr>
            <p:cNvPr id="3" name="TextBox 3"/>
            <p:cNvSpPr txBox="1"/>
            <p:nvPr/>
          </p:nvSpPr>
          <p:spPr>
            <a:xfrm>
              <a:off x="252684" y="-114300"/>
              <a:ext cx="23443157" cy="1333483"/>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Path Metrics , Decision Metrics</a:t>
              </a:r>
            </a:p>
          </p:txBody>
        </p:sp>
        <p:sp>
          <p:nvSpPr>
            <p:cNvPr id="4" name="TextBox 4"/>
            <p:cNvSpPr txBox="1"/>
            <p:nvPr/>
          </p:nvSpPr>
          <p:spPr>
            <a:xfrm>
              <a:off x="0" y="1615894"/>
              <a:ext cx="23948525" cy="3924567"/>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In context of Succession List Decoding , parameters like Path Metrics , Decision Metrics have an important role to play to decide which out of all generated codewords is most efficient and close to the message transmitted and contains least of all errors.</a:t>
              </a:r>
            </a:p>
            <a:p>
              <a:pPr marL="605517" lvl="1" indent="-302758">
                <a:lnSpc>
                  <a:spcPts val="3926"/>
                </a:lnSpc>
                <a:buFont typeface="Arial"/>
                <a:buChar char="•"/>
              </a:pPr>
              <a:r>
                <a:rPr lang="en-US" sz="2804">
                  <a:solidFill>
                    <a:srgbClr val="000000"/>
                  </a:solidFill>
                  <a:latin typeface="Canva Sans"/>
                </a:rPr>
                <a:t>Decision Matric basically means belief of the node.</a:t>
              </a:r>
            </a:p>
            <a:p>
              <a:pPr marL="605517" lvl="1" indent="-302758">
                <a:lnSpc>
                  <a:spcPts val="3926"/>
                </a:lnSpc>
                <a:buFont typeface="Arial"/>
                <a:buChar char="•"/>
              </a:pPr>
              <a:r>
                <a:rPr lang="en-US" sz="2804">
                  <a:solidFill>
                    <a:srgbClr val="000000"/>
                  </a:solidFill>
                  <a:latin typeface="Canva Sans"/>
                </a:rPr>
                <a:t>Path metric represents the sum of all the decision metrics along in that path</a:t>
              </a:r>
            </a:p>
            <a:p>
              <a:pPr>
                <a:lnSpc>
                  <a:spcPts val="3926"/>
                </a:lnSpc>
              </a:pPr>
              <a:endParaRPr lang="en-US" sz="2804">
                <a:solidFill>
                  <a:srgbClr val="000000"/>
                </a:solidFill>
                <a:latin typeface="Canva Sans"/>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34</a:t>
              </a:r>
            </a:p>
          </p:txBody>
        </p:sp>
      </p:grpSp>
      <p:grpSp>
        <p:nvGrpSpPr>
          <p:cNvPr id="8" name="Group 8"/>
          <p:cNvGrpSpPr/>
          <p:nvPr/>
        </p:nvGrpSpPr>
        <p:grpSpPr>
          <a:xfrm>
            <a:off x="-7980959" y="-353712"/>
            <a:ext cx="10994424" cy="109944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6" name="Group 16"/>
          <p:cNvGrpSpPr/>
          <p:nvPr/>
        </p:nvGrpSpPr>
        <p:grpSpPr>
          <a:xfrm>
            <a:off x="163303" y="4452750"/>
            <a:ext cx="17961394" cy="5148450"/>
            <a:chOff x="0" y="0"/>
            <a:chExt cx="23948525" cy="6864600"/>
          </a:xfrm>
        </p:grpSpPr>
        <p:sp>
          <p:nvSpPr>
            <p:cNvPr id="17" name="TextBox 17"/>
            <p:cNvSpPr txBox="1"/>
            <p:nvPr/>
          </p:nvSpPr>
          <p:spPr>
            <a:xfrm>
              <a:off x="34946" y="-114300"/>
              <a:ext cx="23443157" cy="1333483"/>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How to produce multiple codewords ?</a:t>
              </a:r>
            </a:p>
          </p:txBody>
        </p:sp>
        <p:sp>
          <p:nvSpPr>
            <p:cNvPr id="18" name="TextBox 18"/>
            <p:cNvSpPr txBox="1"/>
            <p:nvPr/>
          </p:nvSpPr>
          <p:spPr>
            <a:xfrm>
              <a:off x="0" y="1619233"/>
              <a:ext cx="23948525" cy="5245367"/>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Consider both decisions for each bit and assign the decision metric (DM) for it.</a:t>
              </a:r>
            </a:p>
            <a:p>
              <a:pPr marL="605517" lvl="1" indent="-302758">
                <a:lnSpc>
                  <a:spcPts val="3926"/>
                </a:lnSpc>
                <a:buFont typeface="Arial"/>
                <a:buChar char="•"/>
              </a:pPr>
              <a:r>
                <a:rPr lang="en-US" sz="2804">
                  <a:solidFill>
                    <a:srgbClr val="000000"/>
                  </a:solidFill>
                  <a:latin typeface="Canva Sans"/>
                </a:rPr>
                <a:t>If L(UI)&gt;=0, ui^ = 0 has decision metric DM = 0; and ui^=1 will have decision metric DM = | L(ui) |;</a:t>
              </a:r>
            </a:p>
            <a:p>
              <a:pPr marL="605517" lvl="1" indent="-302758">
                <a:lnSpc>
                  <a:spcPts val="3926"/>
                </a:lnSpc>
                <a:buFont typeface="Arial"/>
                <a:buChar char="•"/>
              </a:pPr>
              <a:r>
                <a:rPr lang="en-US" sz="2804">
                  <a:solidFill>
                    <a:srgbClr val="000000"/>
                  </a:solidFill>
                  <a:latin typeface="Canva Sans"/>
                </a:rPr>
                <a:t>If L(UI)&lt;0, ui^ = 1 has decision metric DM = 0; and ui^=0 will have decision metric DM = | L(ui) |;</a:t>
              </a:r>
            </a:p>
            <a:p>
              <a:pPr marL="605517" lvl="1" indent="-302758">
                <a:lnSpc>
                  <a:spcPts val="3926"/>
                </a:lnSpc>
                <a:buFont typeface="Arial"/>
                <a:buChar char="•"/>
              </a:pPr>
              <a:r>
                <a:rPr lang="en-US" sz="2804">
                  <a:solidFill>
                    <a:srgbClr val="000000"/>
                  </a:solidFill>
                  <a:latin typeface="Canva Sans"/>
                </a:rPr>
                <a:t>For frozen bits also, when we take a decision against the belief then we need to have DM = |  | L(ui) |;</a:t>
              </a:r>
            </a:p>
            <a:p>
              <a:pPr marL="605517" lvl="1" indent="-302758">
                <a:lnSpc>
                  <a:spcPts val="3926"/>
                </a:lnSpc>
                <a:buFont typeface="Arial"/>
                <a:buChar char="•"/>
              </a:pPr>
              <a:r>
                <a:rPr lang="en-US" sz="2804">
                  <a:solidFill>
                    <a:srgbClr val="000000"/>
                  </a:solidFill>
                  <a:latin typeface="Canva Sans"/>
                </a:rPr>
                <a:t>Path metric is the sum of decision metrics.</a:t>
              </a:r>
            </a:p>
            <a:p>
              <a:pPr>
                <a:lnSpc>
                  <a:spcPts val="3926"/>
                </a:lnSpc>
              </a:pPr>
              <a:endParaRPr lang="en-US" sz="2804">
                <a:solidFill>
                  <a:srgbClr val="000000"/>
                </a:solidFill>
                <a:latin typeface="Canva Sans"/>
              </a:endParaRPr>
            </a:p>
            <a:p>
              <a:pPr>
                <a:lnSpc>
                  <a:spcPts val="3926"/>
                </a:lnSpc>
              </a:pPr>
              <a:r>
                <a:rPr lang="en-US" sz="2804">
                  <a:solidFill>
                    <a:srgbClr val="000000"/>
                  </a:solidFill>
                  <a:latin typeface="Canva Sans Bold"/>
                </a:rPr>
                <a:t>Path Metric thus represents total penalty cost for corresponding particular codeword , lower the Path metric , better is the probability of codeword being correct.</a:t>
              </a:r>
            </a:p>
          </p:txBody>
        </p:sp>
      </p:grpSp>
      <p:grpSp>
        <p:nvGrpSpPr>
          <p:cNvPr id="19" name="Group 19"/>
          <p:cNvGrpSpPr/>
          <p:nvPr/>
        </p:nvGrpSpPr>
        <p:grpSpPr>
          <a:xfrm>
            <a:off x="11743038" y="-9632634"/>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6384897" y="5379918"/>
            <a:ext cx="6059445" cy="60594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 name="Group 6"/>
          <p:cNvGrpSpPr/>
          <p:nvPr/>
        </p:nvGrpSpPr>
        <p:grpSpPr>
          <a:xfrm>
            <a:off x="11223955" y="-9193452"/>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65724" y="-1383136"/>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9144000" y="1751933"/>
            <a:ext cx="8736651" cy="8002230"/>
          </a:xfrm>
          <a:prstGeom prst="rect">
            <a:avLst/>
          </a:prstGeom>
        </p:spPr>
        <p:txBody>
          <a:bodyPr lIns="0" tIns="0" rIns="0" bIns="0" rtlCol="0" anchor="t">
            <a:spAutoFit/>
          </a:bodyPr>
          <a:lstStyle/>
          <a:p>
            <a:pPr marL="799168" lvl="1" indent="-399584">
              <a:lnSpc>
                <a:spcPts val="5182"/>
              </a:lnSpc>
              <a:buFont typeface="Arial"/>
              <a:buChar char="•"/>
            </a:pPr>
            <a:r>
              <a:rPr lang="en-US" sz="3701" spc="207">
                <a:solidFill>
                  <a:srgbClr val="191919"/>
                </a:solidFill>
                <a:latin typeface="Canva Sans"/>
              </a:rPr>
              <a:t>Ayush Chaudhari -202201517</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Jemini Chaudhari- 202201521</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Arnold Mochahari- 202201522</a:t>
            </a:r>
          </a:p>
          <a:p>
            <a:pPr>
              <a:lnSpc>
                <a:spcPts val="5182"/>
              </a:lnSpc>
            </a:pPr>
            <a:endParaRPr lang="en-US" sz="3701" spc="207">
              <a:solidFill>
                <a:srgbClr val="191919"/>
              </a:solidFill>
              <a:latin typeface="Canva Sans"/>
            </a:endParaRPr>
          </a:p>
          <a:p>
            <a:pPr marL="842347" lvl="1" indent="-421173">
              <a:lnSpc>
                <a:spcPts val="5462"/>
              </a:lnSpc>
              <a:buFont typeface="Arial"/>
              <a:buChar char="•"/>
            </a:pPr>
            <a:r>
              <a:rPr lang="en-US" sz="3901" spc="218">
                <a:solidFill>
                  <a:srgbClr val="191919"/>
                </a:solidFill>
                <a:latin typeface="Canva Sans"/>
              </a:rPr>
              <a:t>Yash Rathod - 202201524</a:t>
            </a:r>
          </a:p>
          <a:p>
            <a:pPr>
              <a:lnSpc>
                <a:spcPts val="5462"/>
              </a:lnSpc>
            </a:pPr>
            <a:endParaRPr lang="en-US" sz="3901" spc="218">
              <a:solidFill>
                <a:srgbClr val="191919"/>
              </a:solidFill>
              <a:latin typeface="Canva Sans"/>
            </a:endParaRPr>
          </a:p>
          <a:p>
            <a:pPr marL="842347" lvl="1" indent="-421173">
              <a:lnSpc>
                <a:spcPts val="5462"/>
              </a:lnSpc>
              <a:buFont typeface="Arial"/>
              <a:buChar char="•"/>
            </a:pPr>
            <a:r>
              <a:rPr lang="en-US" sz="3901" spc="218">
                <a:solidFill>
                  <a:srgbClr val="191919"/>
                </a:solidFill>
                <a:latin typeface="Canva Sans"/>
              </a:rPr>
              <a:t>Elvis Kotadiya-202201526</a:t>
            </a:r>
          </a:p>
          <a:p>
            <a:pPr>
              <a:lnSpc>
                <a:spcPts val="5462"/>
              </a:lnSpc>
            </a:pPr>
            <a:endParaRPr lang="en-US" sz="3901" spc="218">
              <a:solidFill>
                <a:srgbClr val="191919"/>
              </a:solidFill>
              <a:latin typeface="Canva Sans"/>
            </a:endParaRPr>
          </a:p>
          <a:p>
            <a:pPr>
              <a:lnSpc>
                <a:spcPts val="5462"/>
              </a:lnSpc>
            </a:pPr>
            <a:endParaRPr lang="en-US" sz="3901" spc="218">
              <a:solidFill>
                <a:srgbClr val="191919"/>
              </a:solidFill>
              <a:latin typeface="Canva Sans"/>
            </a:endParaRPr>
          </a:p>
          <a:p>
            <a:pPr>
              <a:lnSpc>
                <a:spcPts val="5182"/>
              </a:lnSpc>
            </a:pPr>
            <a:endParaRPr lang="en-US" sz="3901" spc="218">
              <a:solidFill>
                <a:srgbClr val="191919"/>
              </a:solidFill>
              <a:latin typeface="Canva Sans"/>
            </a:endParaRPr>
          </a:p>
        </p:txBody>
      </p:sp>
      <p:sp>
        <p:nvSpPr>
          <p:cNvPr id="13" name="Freeform 13"/>
          <p:cNvSpPr/>
          <p:nvPr/>
        </p:nvSpPr>
        <p:spPr>
          <a:xfrm>
            <a:off x="12894497" y="7831809"/>
            <a:ext cx="1717243" cy="746488"/>
          </a:xfrm>
          <a:custGeom>
            <a:avLst/>
            <a:gdLst/>
            <a:ahLst/>
            <a:cxnLst/>
            <a:rect l="l" t="t" r="r" b="b"/>
            <a:pathLst>
              <a:path w="1717243" h="746488">
                <a:moveTo>
                  <a:pt x="0" y="0"/>
                </a:moveTo>
                <a:lnTo>
                  <a:pt x="1717243" y="0"/>
                </a:lnTo>
                <a:lnTo>
                  <a:pt x="1717243" y="746488"/>
                </a:lnTo>
                <a:lnTo>
                  <a:pt x="0" y="746488"/>
                </a:lnTo>
                <a:lnTo>
                  <a:pt x="0" y="0"/>
                </a:lnTo>
                <a:close/>
              </a:path>
            </a:pathLst>
          </a:custGeom>
          <a:blipFill>
            <a:blip r:embed="rId4"/>
            <a:stretch>
              <a:fillRect/>
            </a:stretch>
          </a:blipFill>
        </p:spPr>
      </p:sp>
      <p:sp>
        <p:nvSpPr>
          <p:cNvPr id="14" name="TextBox 14"/>
          <p:cNvSpPr txBox="1"/>
          <p:nvPr/>
        </p:nvSpPr>
        <p:spPr>
          <a:xfrm>
            <a:off x="0" y="1751933"/>
            <a:ext cx="8736651" cy="7859355"/>
          </a:xfrm>
          <a:prstGeom prst="rect">
            <a:avLst/>
          </a:prstGeom>
        </p:spPr>
        <p:txBody>
          <a:bodyPr lIns="0" tIns="0" rIns="0" bIns="0" rtlCol="0" anchor="t">
            <a:spAutoFit/>
          </a:bodyPr>
          <a:lstStyle/>
          <a:p>
            <a:pPr marL="799168" lvl="1" indent="-399584">
              <a:lnSpc>
                <a:spcPts val="5182"/>
              </a:lnSpc>
              <a:buFont typeface="Arial"/>
              <a:buChar char="•"/>
            </a:pPr>
            <a:r>
              <a:rPr lang="en-US" sz="3701" spc="207">
                <a:solidFill>
                  <a:srgbClr val="191919"/>
                </a:solidFill>
                <a:latin typeface="Canva Sans"/>
              </a:rPr>
              <a:t>Natansh Shah - 202201445</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Devarsh Soni - 202201446</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Devarshi Patel - 202201447</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Vasoya Neel - 202201448</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Chirag Patel-202201512</a:t>
            </a:r>
          </a:p>
          <a:p>
            <a:pPr>
              <a:lnSpc>
                <a:spcPts val="5182"/>
              </a:lnSpc>
            </a:pPr>
            <a:endParaRPr lang="en-US" sz="3701" spc="207">
              <a:solidFill>
                <a:srgbClr val="191919"/>
              </a:solidFill>
              <a:latin typeface="Canva Sans"/>
            </a:endParaRPr>
          </a:p>
          <a:p>
            <a:pPr>
              <a:lnSpc>
                <a:spcPts val="5182"/>
              </a:lnSpc>
            </a:pPr>
            <a:endParaRPr lang="en-US" sz="3701" spc="207">
              <a:solidFill>
                <a:srgbClr val="191919"/>
              </a:solidFill>
              <a:latin typeface="Canva Sans"/>
            </a:endParaRPr>
          </a:p>
          <a:p>
            <a:pPr>
              <a:lnSpc>
                <a:spcPts val="5182"/>
              </a:lnSpc>
            </a:pPr>
            <a:endParaRPr lang="en-US" sz="3701" spc="207">
              <a:solidFill>
                <a:srgbClr val="191919"/>
              </a:solidFill>
              <a:latin typeface="Canva Sans"/>
            </a:endParaRPr>
          </a:p>
        </p:txBody>
      </p:sp>
      <p:sp>
        <p:nvSpPr>
          <p:cNvPr id="15" name="Freeform 15"/>
          <p:cNvSpPr/>
          <p:nvPr/>
        </p:nvSpPr>
        <p:spPr>
          <a:xfrm rot="5400000">
            <a:off x="3993192" y="2156707"/>
            <a:ext cx="750267" cy="1192360"/>
          </a:xfrm>
          <a:custGeom>
            <a:avLst/>
            <a:gdLst/>
            <a:ahLst/>
            <a:cxnLst/>
            <a:rect l="l" t="t" r="r" b="b"/>
            <a:pathLst>
              <a:path w="750267" h="1192360">
                <a:moveTo>
                  <a:pt x="0" y="0"/>
                </a:moveTo>
                <a:lnTo>
                  <a:pt x="750267" y="0"/>
                </a:lnTo>
                <a:lnTo>
                  <a:pt x="750267" y="1192360"/>
                </a:lnTo>
                <a:lnTo>
                  <a:pt x="0" y="1192360"/>
                </a:lnTo>
                <a:lnTo>
                  <a:pt x="0" y="0"/>
                </a:lnTo>
                <a:close/>
              </a:path>
            </a:pathLst>
          </a:custGeom>
          <a:blipFill>
            <a:blip r:embed="rId5"/>
            <a:stretch>
              <a:fillRect r="-6380"/>
            </a:stretch>
          </a:blipFill>
        </p:spPr>
      </p:sp>
      <p:sp>
        <p:nvSpPr>
          <p:cNvPr id="16" name="Freeform 16"/>
          <p:cNvSpPr/>
          <p:nvPr/>
        </p:nvSpPr>
        <p:spPr>
          <a:xfrm>
            <a:off x="3772145" y="4977386"/>
            <a:ext cx="1192360" cy="737562"/>
          </a:xfrm>
          <a:custGeom>
            <a:avLst/>
            <a:gdLst/>
            <a:ahLst/>
            <a:cxnLst/>
            <a:rect l="l" t="t" r="r" b="b"/>
            <a:pathLst>
              <a:path w="1192360" h="737562">
                <a:moveTo>
                  <a:pt x="0" y="0"/>
                </a:moveTo>
                <a:lnTo>
                  <a:pt x="1192360" y="0"/>
                </a:lnTo>
                <a:lnTo>
                  <a:pt x="1192360" y="737562"/>
                </a:lnTo>
                <a:lnTo>
                  <a:pt x="0" y="737562"/>
                </a:lnTo>
                <a:lnTo>
                  <a:pt x="0" y="0"/>
                </a:lnTo>
                <a:close/>
              </a:path>
            </a:pathLst>
          </a:custGeom>
          <a:blipFill>
            <a:blip r:embed="rId6"/>
            <a:stretch>
              <a:fillRect b="-6577"/>
            </a:stretch>
          </a:blipFill>
        </p:spPr>
      </p:sp>
      <p:sp>
        <p:nvSpPr>
          <p:cNvPr id="17" name="Freeform 17"/>
          <p:cNvSpPr/>
          <p:nvPr/>
        </p:nvSpPr>
        <p:spPr>
          <a:xfrm>
            <a:off x="13094881" y="4977386"/>
            <a:ext cx="1135171" cy="809000"/>
          </a:xfrm>
          <a:custGeom>
            <a:avLst/>
            <a:gdLst/>
            <a:ahLst/>
            <a:cxnLst/>
            <a:rect l="l" t="t" r="r" b="b"/>
            <a:pathLst>
              <a:path w="1135171" h="809000">
                <a:moveTo>
                  <a:pt x="0" y="0"/>
                </a:moveTo>
                <a:lnTo>
                  <a:pt x="1135171" y="0"/>
                </a:lnTo>
                <a:lnTo>
                  <a:pt x="1135171" y="808999"/>
                </a:lnTo>
                <a:lnTo>
                  <a:pt x="0" y="808999"/>
                </a:lnTo>
                <a:lnTo>
                  <a:pt x="0" y="0"/>
                </a:lnTo>
                <a:close/>
              </a:path>
            </a:pathLst>
          </a:custGeom>
          <a:blipFill>
            <a:blip r:embed="rId7"/>
            <a:stretch>
              <a:fillRect l="-91900" t="-126631" r="-175318" b="-169887"/>
            </a:stretch>
          </a:blipFill>
        </p:spPr>
      </p:sp>
      <p:sp>
        <p:nvSpPr>
          <p:cNvPr id="18" name="Freeform 18"/>
          <p:cNvSpPr/>
          <p:nvPr/>
        </p:nvSpPr>
        <p:spPr>
          <a:xfrm>
            <a:off x="3217353" y="7715218"/>
            <a:ext cx="2000244" cy="489835"/>
          </a:xfrm>
          <a:custGeom>
            <a:avLst/>
            <a:gdLst/>
            <a:ahLst/>
            <a:cxnLst/>
            <a:rect l="l" t="t" r="r" b="b"/>
            <a:pathLst>
              <a:path w="2000244" h="489835">
                <a:moveTo>
                  <a:pt x="0" y="0"/>
                </a:moveTo>
                <a:lnTo>
                  <a:pt x="2000245" y="0"/>
                </a:lnTo>
                <a:lnTo>
                  <a:pt x="2000245" y="489835"/>
                </a:lnTo>
                <a:lnTo>
                  <a:pt x="0" y="489835"/>
                </a:lnTo>
                <a:lnTo>
                  <a:pt x="0" y="0"/>
                </a:lnTo>
                <a:close/>
              </a:path>
            </a:pathLst>
          </a:custGeom>
          <a:blipFill>
            <a:blip r:embed="rId8"/>
            <a:stretch>
              <a:fillRect l="-85882" t="-329118" r="-74692" b="-368927"/>
            </a:stretch>
          </a:blipFill>
        </p:spPr>
      </p:sp>
      <p:sp>
        <p:nvSpPr>
          <p:cNvPr id="19" name="Freeform 19"/>
          <p:cNvSpPr/>
          <p:nvPr/>
        </p:nvSpPr>
        <p:spPr>
          <a:xfrm>
            <a:off x="13094881" y="3742551"/>
            <a:ext cx="1316475" cy="743050"/>
          </a:xfrm>
          <a:custGeom>
            <a:avLst/>
            <a:gdLst/>
            <a:ahLst/>
            <a:cxnLst/>
            <a:rect l="l" t="t" r="r" b="b"/>
            <a:pathLst>
              <a:path w="1316475" h="743050">
                <a:moveTo>
                  <a:pt x="0" y="0"/>
                </a:moveTo>
                <a:lnTo>
                  <a:pt x="1316475" y="0"/>
                </a:lnTo>
                <a:lnTo>
                  <a:pt x="1316475" y="743050"/>
                </a:lnTo>
                <a:lnTo>
                  <a:pt x="0" y="743050"/>
                </a:lnTo>
                <a:lnTo>
                  <a:pt x="0" y="0"/>
                </a:lnTo>
                <a:close/>
              </a:path>
            </a:pathLst>
          </a:custGeom>
          <a:blipFill>
            <a:blip r:embed="rId9"/>
            <a:stretch>
              <a:fillRect t="-35849" b="-27264"/>
            </a:stretch>
          </a:blipFill>
        </p:spPr>
      </p:sp>
      <p:sp>
        <p:nvSpPr>
          <p:cNvPr id="20" name="Freeform 20"/>
          <p:cNvSpPr/>
          <p:nvPr/>
        </p:nvSpPr>
        <p:spPr>
          <a:xfrm>
            <a:off x="3772145" y="6393956"/>
            <a:ext cx="1190488" cy="642255"/>
          </a:xfrm>
          <a:custGeom>
            <a:avLst/>
            <a:gdLst/>
            <a:ahLst/>
            <a:cxnLst/>
            <a:rect l="l" t="t" r="r" b="b"/>
            <a:pathLst>
              <a:path w="1190488" h="642255">
                <a:moveTo>
                  <a:pt x="0" y="0"/>
                </a:moveTo>
                <a:lnTo>
                  <a:pt x="1190488" y="0"/>
                </a:lnTo>
                <a:lnTo>
                  <a:pt x="1190488" y="642255"/>
                </a:lnTo>
                <a:lnTo>
                  <a:pt x="0" y="642255"/>
                </a:lnTo>
                <a:lnTo>
                  <a:pt x="0" y="0"/>
                </a:lnTo>
                <a:close/>
              </a:path>
            </a:pathLst>
          </a:custGeom>
          <a:blipFill>
            <a:blip r:embed="rId10"/>
            <a:stretch>
              <a:fillRect t="-19945" b="-20812"/>
            </a:stretch>
          </a:blipFill>
        </p:spPr>
      </p:sp>
      <p:sp>
        <p:nvSpPr>
          <p:cNvPr id="21" name="Freeform 21"/>
          <p:cNvSpPr/>
          <p:nvPr/>
        </p:nvSpPr>
        <p:spPr>
          <a:xfrm>
            <a:off x="12459259" y="2377753"/>
            <a:ext cx="2587719" cy="917769"/>
          </a:xfrm>
          <a:custGeom>
            <a:avLst/>
            <a:gdLst/>
            <a:ahLst/>
            <a:cxnLst/>
            <a:rect l="l" t="t" r="r" b="b"/>
            <a:pathLst>
              <a:path w="2587719" h="917769">
                <a:moveTo>
                  <a:pt x="0" y="0"/>
                </a:moveTo>
                <a:lnTo>
                  <a:pt x="2587719" y="0"/>
                </a:lnTo>
                <a:lnTo>
                  <a:pt x="2587719" y="917769"/>
                </a:lnTo>
                <a:lnTo>
                  <a:pt x="0" y="917769"/>
                </a:lnTo>
                <a:lnTo>
                  <a:pt x="0" y="0"/>
                </a:lnTo>
                <a:close/>
              </a:path>
            </a:pathLst>
          </a:custGeom>
          <a:blipFill>
            <a:blip r:embed="rId11"/>
            <a:stretch>
              <a:fillRect l="-19602" t="-35669" r="-34354" b="-53544"/>
            </a:stretch>
          </a:blipFill>
        </p:spPr>
      </p:sp>
      <p:sp>
        <p:nvSpPr>
          <p:cNvPr id="22" name="Freeform 22"/>
          <p:cNvSpPr/>
          <p:nvPr/>
        </p:nvSpPr>
        <p:spPr>
          <a:xfrm>
            <a:off x="4034574" y="3661919"/>
            <a:ext cx="667502" cy="823682"/>
          </a:xfrm>
          <a:custGeom>
            <a:avLst/>
            <a:gdLst/>
            <a:ahLst/>
            <a:cxnLst/>
            <a:rect l="l" t="t" r="r" b="b"/>
            <a:pathLst>
              <a:path w="667502" h="823682">
                <a:moveTo>
                  <a:pt x="0" y="0"/>
                </a:moveTo>
                <a:lnTo>
                  <a:pt x="667502" y="0"/>
                </a:lnTo>
                <a:lnTo>
                  <a:pt x="667502" y="823682"/>
                </a:lnTo>
                <a:lnTo>
                  <a:pt x="0" y="823682"/>
                </a:lnTo>
                <a:lnTo>
                  <a:pt x="0" y="0"/>
                </a:lnTo>
                <a:close/>
              </a:path>
            </a:pathLst>
          </a:custGeom>
          <a:blipFill>
            <a:blip r:embed="rId12"/>
            <a:stretch>
              <a:fillRect l="-45714" t="-16932" r="-39093" b="-4806"/>
            </a:stretch>
          </a:blipFill>
        </p:spPr>
      </p:sp>
      <p:sp>
        <p:nvSpPr>
          <p:cNvPr id="23" name="Freeform 23"/>
          <p:cNvSpPr/>
          <p:nvPr/>
        </p:nvSpPr>
        <p:spPr>
          <a:xfrm>
            <a:off x="13040000" y="6285706"/>
            <a:ext cx="1244933" cy="858754"/>
          </a:xfrm>
          <a:custGeom>
            <a:avLst/>
            <a:gdLst/>
            <a:ahLst/>
            <a:cxnLst/>
            <a:rect l="l" t="t" r="r" b="b"/>
            <a:pathLst>
              <a:path w="1244933" h="858754">
                <a:moveTo>
                  <a:pt x="0" y="0"/>
                </a:moveTo>
                <a:lnTo>
                  <a:pt x="1244933" y="0"/>
                </a:lnTo>
                <a:lnTo>
                  <a:pt x="1244933" y="858754"/>
                </a:lnTo>
                <a:lnTo>
                  <a:pt x="0" y="858754"/>
                </a:lnTo>
                <a:lnTo>
                  <a:pt x="0" y="0"/>
                </a:lnTo>
                <a:close/>
              </a:path>
            </a:pathLst>
          </a:custGeom>
          <a:blipFill>
            <a:blip r:embed="rId13"/>
            <a:stretch>
              <a:fillRect l="-18337" t="-31460" r="-49079" b="-14300"/>
            </a:stretch>
          </a:blipFill>
        </p:spPr>
      </p:sp>
      <p:sp>
        <p:nvSpPr>
          <p:cNvPr id="24" name="TextBox 24"/>
          <p:cNvSpPr txBox="1"/>
          <p:nvPr/>
        </p:nvSpPr>
        <p:spPr>
          <a:xfrm>
            <a:off x="5484155" y="183507"/>
            <a:ext cx="7319690" cy="616475"/>
          </a:xfrm>
          <a:prstGeom prst="rect">
            <a:avLst/>
          </a:prstGeom>
        </p:spPr>
        <p:txBody>
          <a:bodyPr lIns="0" tIns="0" rIns="0" bIns="0" rtlCol="0" anchor="t">
            <a:spAutoFit/>
          </a:bodyPr>
          <a:lstStyle/>
          <a:p>
            <a:pPr algn="ctr">
              <a:lnSpc>
                <a:spcPts val="4656"/>
              </a:lnSpc>
            </a:pPr>
            <a:r>
              <a:rPr lang="en-US" sz="4800" spc="240">
                <a:solidFill>
                  <a:srgbClr val="000000"/>
                </a:solidFill>
                <a:latin typeface="Canva Sans Bold"/>
              </a:rPr>
              <a:t>Group Members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455" y="1929816"/>
            <a:ext cx="17747847" cy="44437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Bold"/>
              </a:rPr>
              <a:t>Main abstract of this method is that we perform Successive decoding paralelly for nL decoders  and calculate path metrics for each generated codeword and when number of codewords exceen nL , then we prune the branches for codewords with highest path metrics and end up getting nL codewords with lowest path metric and highest probability of success amongst others.</a:t>
            </a:r>
          </a:p>
          <a:p>
            <a:pPr marL="604532" lvl="1" indent="-302266">
              <a:lnSpc>
                <a:spcPts val="3920"/>
              </a:lnSpc>
              <a:buFont typeface="Arial"/>
              <a:buChar char="•"/>
            </a:pPr>
            <a:r>
              <a:rPr lang="en-US" sz="2800">
                <a:solidFill>
                  <a:srgbClr val="000000"/>
                </a:solidFill>
                <a:latin typeface="Canva Sans Bold"/>
              </a:rPr>
              <a:t>All of the nL codewords might not be correct but at the end of traversal , we check for Cyclic Redundancy Check in all nL codewords and consider the one which has passed CRC check and has lowest path metric.</a:t>
            </a:r>
          </a:p>
          <a:p>
            <a:pPr marL="604532" lvl="1" indent="-302266">
              <a:lnSpc>
                <a:spcPts val="3920"/>
              </a:lnSpc>
              <a:buFont typeface="Arial"/>
              <a:buChar char="•"/>
            </a:pPr>
            <a:r>
              <a:rPr lang="en-US" sz="2800">
                <a:solidFill>
                  <a:srgbClr val="000000"/>
                </a:solidFill>
                <a:latin typeface="Canva Sans Bold"/>
              </a:rPr>
              <a:t>In some cases it might occur that none of them actually passes CRC check then , we filter them on bases of path metric only and consider the one with lowest path metric as final decoder codeword.</a:t>
            </a:r>
          </a:p>
        </p:txBody>
      </p:sp>
      <p:sp>
        <p:nvSpPr>
          <p:cNvPr id="3" name="TextBox 3"/>
          <p:cNvSpPr txBox="1"/>
          <p:nvPr/>
        </p:nvSpPr>
        <p:spPr>
          <a:xfrm>
            <a:off x="506715" y="-66028"/>
            <a:ext cx="15878182" cy="1094728"/>
          </a:xfrm>
          <a:prstGeom prst="rect">
            <a:avLst/>
          </a:prstGeom>
        </p:spPr>
        <p:txBody>
          <a:bodyPr wrap="square" lIns="0" tIns="0" rIns="0" bIns="0" rtlCol="0" anchor="t">
            <a:spAutoFit/>
          </a:bodyPr>
          <a:lstStyle/>
          <a:p>
            <a:pPr algn="ctr">
              <a:lnSpc>
                <a:spcPts val="8960"/>
              </a:lnSpc>
            </a:pPr>
            <a:r>
              <a:rPr lang="en-US" sz="6400" dirty="0">
                <a:solidFill>
                  <a:srgbClr val="000000"/>
                </a:solidFill>
                <a:latin typeface="Canva Sans Bold"/>
              </a:rPr>
              <a:t>How Successive List Decoding Works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35</a:t>
              </a:r>
            </a:p>
          </p:txBody>
        </p:sp>
      </p:gr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2" name="TextBox 12"/>
          <p:cNvSpPr txBox="1"/>
          <p:nvPr/>
        </p:nvSpPr>
        <p:spPr>
          <a:xfrm>
            <a:off x="378699" y="7265136"/>
            <a:ext cx="17530603"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Figure represented on next page actually explains for temporary list sized growth for branches showing generation and reduction for actual nL codewords up to a extent.</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964067" y="-5972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28145" y="8215261"/>
            <a:ext cx="13220254" cy="537844"/>
          </a:xfrm>
          <a:prstGeom prst="rect">
            <a:avLst/>
          </a:prstGeom>
        </p:spPr>
        <p:txBody>
          <a:bodyPr lIns="0" tIns="0" rIns="0" bIns="0" rtlCol="0" anchor="t">
            <a:spAutoFit/>
          </a:bodyPr>
          <a:lstStyle/>
          <a:p>
            <a:pPr algn="ctr">
              <a:lnSpc>
                <a:spcPts val="4480"/>
              </a:lnSpc>
            </a:pPr>
            <a:r>
              <a:rPr lang="en-US" sz="3200">
                <a:solidFill>
                  <a:srgbClr val="000000"/>
                </a:solidFill>
                <a:latin typeface="Canva Sans Bold"/>
              </a:rPr>
              <a:t>Temporary List size growth in Successive List Decoding with nL = 4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36</a:t>
              </a:r>
            </a:p>
          </p:txBody>
        </p:sp>
      </p:grpSp>
      <p:grpSp>
        <p:nvGrpSpPr>
          <p:cNvPr id="7" name="Group 7"/>
          <p:cNvGrpSpPr/>
          <p:nvPr/>
        </p:nvGrpSpPr>
        <p:grpSpPr>
          <a:xfrm>
            <a:off x="16126490" y="4554680"/>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2" name="TextBox 12"/>
          <p:cNvSpPr txBox="1"/>
          <p:nvPr/>
        </p:nvSpPr>
        <p:spPr>
          <a:xfrm>
            <a:off x="0" y="9497695"/>
            <a:ext cx="18288000" cy="789305"/>
          </a:xfrm>
          <a:prstGeom prst="rect">
            <a:avLst/>
          </a:prstGeom>
        </p:spPr>
        <p:txBody>
          <a:bodyPr lIns="0" tIns="0" rIns="0" bIns="0" rtlCol="0" anchor="t">
            <a:spAutoFit/>
          </a:bodyPr>
          <a:lstStyle/>
          <a:p>
            <a:pPr algn="just">
              <a:lnSpc>
                <a:spcPts val="3219"/>
              </a:lnSpc>
              <a:spcBef>
                <a:spcPct val="0"/>
              </a:spcBef>
            </a:pPr>
            <a:r>
              <a:rPr lang="en-US" sz="2299" u="sng">
                <a:solidFill>
                  <a:srgbClr val="000000"/>
                </a:solidFill>
                <a:latin typeface="Atkinson Hyperlegible"/>
              </a:rPr>
              <a:t>Image credits</a:t>
            </a:r>
            <a:r>
              <a:rPr lang="en-US" sz="2299">
                <a:solidFill>
                  <a:srgbClr val="000000"/>
                </a:solidFill>
                <a:latin typeface="Atkinson Hyperlegible"/>
              </a:rPr>
              <a:t> - Kim, Jong-Hwan &amp; Kim, Sang-Hyo &amp; Jang, Ji-Woong &amp; Kim, Young-Sik. (2017). Low Complexity List Decoding for Polar Codes with Multiple CRC Codes. Entropy. 19. 183. 10.3390/e19040183. </a:t>
            </a:r>
          </a:p>
        </p:txBody>
      </p:sp>
      <p:grpSp>
        <p:nvGrpSpPr>
          <p:cNvPr id="13" name="Group 13"/>
          <p:cNvGrpSpPr/>
          <p:nvPr/>
        </p:nvGrpSpPr>
        <p:grpSpPr>
          <a:xfrm>
            <a:off x="11762088" y="-9348383"/>
            <a:ext cx="10994424" cy="10994424"/>
            <a:chOff x="0" y="0"/>
            <a:chExt cx="812800" cy="812800"/>
          </a:xfrm>
        </p:grpSpPr>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pSp>
      <p:grpSp>
        <p:nvGrpSpPr>
          <p:cNvPr id="16" name="Group 16"/>
          <p:cNvGrpSpPr/>
          <p:nvPr/>
        </p:nvGrpSpPr>
        <p:grpSpPr>
          <a:xfrm>
            <a:off x="-7973592" y="-88599"/>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 name="Freeform 3"/>
          <p:cNvSpPr/>
          <p:nvPr/>
        </p:nvSpPr>
        <p:spPr>
          <a:xfrm>
            <a:off x="622972" y="567085"/>
            <a:ext cx="17042056" cy="7017317"/>
          </a:xfrm>
          <a:custGeom>
            <a:avLst/>
            <a:gdLst/>
            <a:ahLst/>
            <a:cxnLst/>
            <a:rect l="l" t="t" r="r" b="b"/>
            <a:pathLst>
              <a:path w="17042056" h="7017317">
                <a:moveTo>
                  <a:pt x="0" y="0"/>
                </a:moveTo>
                <a:lnTo>
                  <a:pt x="17042056" y="0"/>
                </a:lnTo>
                <a:lnTo>
                  <a:pt x="17042056" y="7017317"/>
                </a:lnTo>
                <a:lnTo>
                  <a:pt x="0" y="7017317"/>
                </a:lnTo>
                <a:lnTo>
                  <a:pt x="0" y="0"/>
                </a:lnTo>
                <a:close/>
              </a:path>
            </a:pathLst>
          </a:custGeom>
          <a:blipFill>
            <a:blip r:embed="rId4"/>
            <a:stretch>
              <a:fillRect/>
            </a:stretch>
          </a:blipFill>
        </p:spPr>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1468" y="-473987"/>
            <a:ext cx="10545064" cy="8221626"/>
          </a:xfrm>
          <a:custGeom>
            <a:avLst/>
            <a:gdLst/>
            <a:ahLst/>
            <a:cxnLst/>
            <a:rect l="l" t="t" r="r" b="b"/>
            <a:pathLst>
              <a:path w="10545064" h="8221626">
                <a:moveTo>
                  <a:pt x="0" y="0"/>
                </a:moveTo>
                <a:lnTo>
                  <a:pt x="10545064" y="0"/>
                </a:lnTo>
                <a:lnTo>
                  <a:pt x="10545064" y="8221626"/>
                </a:lnTo>
                <a:lnTo>
                  <a:pt x="0" y="8221626"/>
                </a:lnTo>
                <a:lnTo>
                  <a:pt x="0" y="0"/>
                </a:lnTo>
                <a:close/>
              </a:path>
            </a:pathLst>
          </a:custGeom>
          <a:blipFill>
            <a:blip r:embed="rId2"/>
            <a:stretch>
              <a:fillRect t="-5256" b="-2803"/>
            </a:stretch>
          </a:blipFill>
        </p:spPr>
      </p:sp>
      <p:sp>
        <p:nvSpPr>
          <p:cNvPr id="3" name="TextBox 3"/>
          <p:cNvSpPr txBox="1"/>
          <p:nvPr/>
        </p:nvSpPr>
        <p:spPr>
          <a:xfrm>
            <a:off x="3293529" y="7690489"/>
            <a:ext cx="11700942"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a:rPr>
              <a:t>Performance of a Successive List Decoder for various valuesof N and k </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37</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5" name="TextBox 15"/>
          <p:cNvSpPr txBox="1"/>
          <p:nvPr/>
        </p:nvSpPr>
        <p:spPr>
          <a:xfrm>
            <a:off x="0" y="8319770"/>
            <a:ext cx="18288000" cy="19672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All the positives for the Successive Cancellation Decoder also hold for the List Decoder. Still, over larger values, we can observe the difference in the performance of the list decoder vs sc decoder.</a:t>
            </a:r>
          </a:p>
          <a:p>
            <a:pPr marL="604519" lvl="1" indent="-302260">
              <a:lnSpc>
                <a:spcPts val="3919"/>
              </a:lnSpc>
              <a:buFont typeface="Arial"/>
              <a:buChar char="•"/>
            </a:pPr>
            <a:r>
              <a:rPr lang="en-US" sz="2799">
                <a:solidFill>
                  <a:srgbClr val="000000"/>
                </a:solidFill>
                <a:latin typeface="Canva Sans"/>
              </a:rPr>
              <a:t>Another observation holds that as the value of N increases in ratio to K, the probability of success increases.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2603" y="837452"/>
            <a:ext cx="11482795" cy="8612096"/>
          </a:xfrm>
          <a:custGeom>
            <a:avLst/>
            <a:gdLst/>
            <a:ahLst/>
            <a:cxnLst/>
            <a:rect l="l" t="t" r="r" b="b"/>
            <a:pathLst>
              <a:path w="11482795" h="8612096">
                <a:moveTo>
                  <a:pt x="0" y="0"/>
                </a:moveTo>
                <a:lnTo>
                  <a:pt x="11482794" y="0"/>
                </a:lnTo>
                <a:lnTo>
                  <a:pt x="11482794" y="8612096"/>
                </a:lnTo>
                <a:lnTo>
                  <a:pt x="0" y="8612096"/>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38</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964067" y="-88599"/>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774" y="2119770"/>
            <a:ext cx="12178641" cy="8167230"/>
          </a:xfrm>
          <a:custGeom>
            <a:avLst/>
            <a:gdLst/>
            <a:ahLst/>
            <a:cxnLst/>
            <a:rect l="l" t="t" r="r" b="b"/>
            <a:pathLst>
              <a:path w="12178641" h="8167230">
                <a:moveTo>
                  <a:pt x="0" y="0"/>
                </a:moveTo>
                <a:lnTo>
                  <a:pt x="12178642" y="0"/>
                </a:lnTo>
                <a:lnTo>
                  <a:pt x="12178642" y="8167230"/>
                </a:lnTo>
                <a:lnTo>
                  <a:pt x="0" y="8167230"/>
                </a:lnTo>
                <a:lnTo>
                  <a:pt x="0" y="0"/>
                </a:lnTo>
                <a:close/>
              </a:path>
            </a:pathLst>
          </a:custGeom>
          <a:blipFill>
            <a:blip r:embed="rId2"/>
            <a:stretch>
              <a:fillRect t="-11836"/>
            </a:stretch>
          </a:blipFill>
        </p:spPr>
        <p:txBody>
          <a:bodyPr/>
          <a:lstStyle/>
          <a:p>
            <a:endParaRPr lang="en-IN" dirty="0"/>
          </a:p>
        </p:txBody>
      </p:sp>
      <p:sp>
        <p:nvSpPr>
          <p:cNvPr id="3" name="TextBox 3"/>
          <p:cNvSpPr txBox="1"/>
          <p:nvPr/>
        </p:nvSpPr>
        <p:spPr>
          <a:xfrm>
            <a:off x="2590496" y="910654"/>
            <a:ext cx="13794401" cy="547266"/>
          </a:xfrm>
          <a:prstGeom prst="rect">
            <a:avLst/>
          </a:prstGeom>
        </p:spPr>
        <p:txBody>
          <a:bodyPr wrap="square" lIns="0" tIns="0" rIns="0" bIns="0" rtlCol="0" anchor="t">
            <a:spAutoFit/>
          </a:bodyPr>
          <a:lstStyle/>
          <a:p>
            <a:pPr algn="ctr">
              <a:lnSpc>
                <a:spcPts val="3920"/>
              </a:lnSpc>
            </a:pPr>
            <a:r>
              <a:rPr lang="en-US" sz="5200" dirty="0" err="1">
                <a:solidFill>
                  <a:srgbClr val="000000"/>
                </a:solidFill>
                <a:latin typeface="Canva Sans Bold"/>
              </a:rPr>
              <a:t>Performace</a:t>
            </a:r>
            <a:r>
              <a:rPr lang="en-US" sz="5200" dirty="0">
                <a:solidFill>
                  <a:srgbClr val="000000"/>
                </a:solidFill>
                <a:latin typeface="Canva Sans Bold"/>
              </a:rPr>
              <a:t> of List Decoder under r = 0.5</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39</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A57C1E4B-A23C-BD42-BB69-C2DE3221A95F}"/>
              </a:ext>
            </a:extLst>
          </p:cNvPr>
          <p:cNvSpPr txBox="1"/>
          <p:nvPr/>
        </p:nvSpPr>
        <p:spPr>
          <a:xfrm>
            <a:off x="6477000" y="1430288"/>
            <a:ext cx="5285088"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40</a:t>
              </a:r>
            </a:p>
          </p:txBody>
        </p:sp>
      </p:grpSp>
      <p:sp>
        <p:nvSpPr>
          <p:cNvPr id="8" name="Freeform 8"/>
          <p:cNvSpPr/>
          <p:nvPr/>
        </p:nvSpPr>
        <p:spPr>
          <a:xfrm>
            <a:off x="4560276" y="2129880"/>
            <a:ext cx="9167447" cy="6106238"/>
          </a:xfrm>
          <a:custGeom>
            <a:avLst/>
            <a:gdLst/>
            <a:ahLst/>
            <a:cxnLst/>
            <a:rect l="l" t="t" r="r" b="b"/>
            <a:pathLst>
              <a:path w="9167447" h="6106238">
                <a:moveTo>
                  <a:pt x="0" y="0"/>
                </a:moveTo>
                <a:lnTo>
                  <a:pt x="9167448" y="0"/>
                </a:lnTo>
                <a:lnTo>
                  <a:pt x="9167448" y="6106238"/>
                </a:lnTo>
                <a:lnTo>
                  <a:pt x="0" y="6106238"/>
                </a:lnTo>
                <a:lnTo>
                  <a:pt x="0" y="0"/>
                </a:lnTo>
                <a:close/>
              </a:path>
            </a:pathLst>
          </a:custGeom>
          <a:blipFill>
            <a:blip r:embed="rId2"/>
            <a:stretch>
              <a:fillRect t="-12599"/>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Performance Improvement in moving to List Decoder vs SC-Decoder</a:t>
            </a:r>
          </a:p>
        </p:txBody>
      </p:sp>
      <p:sp>
        <p:nvSpPr>
          <p:cNvPr id="10" name="TextBox 10"/>
          <p:cNvSpPr txBox="1"/>
          <p:nvPr/>
        </p:nvSpPr>
        <p:spPr>
          <a:xfrm>
            <a:off x="0" y="7906385"/>
            <a:ext cx="18288000" cy="23806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As we can observe from the above plot , we can have a significant change in performance at even low values of SNR over a number of simulations and this can be considered as a significant improvement in channel decoding perspective for error-correcting codes </a:t>
            </a:r>
          </a:p>
        </p:txBody>
      </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4">
            <a:extLst>
              <a:ext uri="{FF2B5EF4-FFF2-40B4-BE49-F238E27FC236}">
                <a16:creationId xmlns:a16="http://schemas.microsoft.com/office/drawing/2014/main" id="{70575811-8053-B045-9527-CAC8A6D79FBC}"/>
              </a:ext>
            </a:extLst>
          </p:cNvPr>
          <p:cNvSpPr txBox="1"/>
          <p:nvPr/>
        </p:nvSpPr>
        <p:spPr>
          <a:xfrm>
            <a:off x="12951877" y="2857500"/>
            <a:ext cx="5084144"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41</a:t>
              </a:r>
            </a:p>
          </p:txBody>
        </p:sp>
      </p:grpSp>
      <p:sp>
        <p:nvSpPr>
          <p:cNvPr id="8" name="Freeform 8"/>
          <p:cNvSpPr/>
          <p:nvPr/>
        </p:nvSpPr>
        <p:spPr>
          <a:xfrm>
            <a:off x="4560276" y="1945820"/>
            <a:ext cx="9167447" cy="6027240"/>
          </a:xfrm>
          <a:custGeom>
            <a:avLst/>
            <a:gdLst/>
            <a:ahLst/>
            <a:cxnLst/>
            <a:rect l="l" t="t" r="r" b="b"/>
            <a:pathLst>
              <a:path w="9167447" h="6027240">
                <a:moveTo>
                  <a:pt x="0" y="0"/>
                </a:moveTo>
                <a:lnTo>
                  <a:pt x="9167448" y="0"/>
                </a:lnTo>
                <a:lnTo>
                  <a:pt x="9167448" y="6027240"/>
                </a:lnTo>
                <a:lnTo>
                  <a:pt x="0" y="6027240"/>
                </a:lnTo>
                <a:lnTo>
                  <a:pt x="0" y="0"/>
                </a:lnTo>
                <a:close/>
              </a:path>
            </a:pathLst>
          </a:custGeom>
          <a:blipFill>
            <a:blip r:embed="rId2"/>
            <a:stretch>
              <a:fillRect t="-12607" b="-1467"/>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Performance Improvement in moving to List Decoder vs SC-Decoder</a:t>
            </a:r>
          </a:p>
        </p:txBody>
      </p:sp>
      <p:sp>
        <p:nvSpPr>
          <p:cNvPr id="10" name="TextBox 10"/>
          <p:cNvSpPr txBox="1"/>
          <p:nvPr/>
        </p:nvSpPr>
        <p:spPr>
          <a:xfrm>
            <a:off x="-9525" y="7906385"/>
            <a:ext cx="18288000"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above plot shows a bit error rate comparison for SC-Decoder and List Decoder for multiple simulations, as we can observe the bit error rate is quite lower in List Decoder than in SC-Decoder which should also be the case.</a:t>
            </a:r>
          </a:p>
        </p:txBody>
      </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4">
            <a:extLst>
              <a:ext uri="{FF2B5EF4-FFF2-40B4-BE49-F238E27FC236}">
                <a16:creationId xmlns:a16="http://schemas.microsoft.com/office/drawing/2014/main" id="{6B855B97-28F5-7349-AD88-CE26827CB6ED}"/>
              </a:ext>
            </a:extLst>
          </p:cNvPr>
          <p:cNvSpPr txBox="1"/>
          <p:nvPr/>
        </p:nvSpPr>
        <p:spPr>
          <a:xfrm>
            <a:off x="12965982" y="2611797"/>
            <a:ext cx="4996045"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42</a:t>
              </a:r>
            </a:p>
          </p:txBody>
        </p:sp>
      </p:grpSp>
      <p:sp>
        <p:nvSpPr>
          <p:cNvPr id="8" name="Freeform 8"/>
          <p:cNvSpPr/>
          <p:nvPr/>
        </p:nvSpPr>
        <p:spPr>
          <a:xfrm>
            <a:off x="3576833" y="1937909"/>
            <a:ext cx="11134333" cy="7320391"/>
          </a:xfrm>
          <a:custGeom>
            <a:avLst/>
            <a:gdLst/>
            <a:ahLst/>
            <a:cxnLst/>
            <a:rect l="l" t="t" r="r" b="b"/>
            <a:pathLst>
              <a:path w="11134333" h="7320391">
                <a:moveTo>
                  <a:pt x="0" y="0"/>
                </a:moveTo>
                <a:lnTo>
                  <a:pt x="11134334" y="0"/>
                </a:lnTo>
                <a:lnTo>
                  <a:pt x="11134334" y="7320391"/>
                </a:lnTo>
                <a:lnTo>
                  <a:pt x="0" y="7320391"/>
                </a:lnTo>
                <a:lnTo>
                  <a:pt x="0" y="0"/>
                </a:lnTo>
                <a:close/>
              </a:path>
            </a:pathLst>
          </a:custGeom>
          <a:blipFill>
            <a:blip r:embed="rId2"/>
            <a:stretch>
              <a:fillRect t="-7037" b="-7037"/>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Performance Improvement in List Decoder when increased value of number of generated codewords</a:t>
            </a:r>
          </a:p>
        </p:txBody>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3">
            <a:extLst>
              <a:ext uri="{FF2B5EF4-FFF2-40B4-BE49-F238E27FC236}">
                <a16:creationId xmlns:a16="http://schemas.microsoft.com/office/drawing/2014/main" id="{A8E836F3-6E10-8C43-A4C0-2B7EFB7CB8D8}"/>
              </a:ext>
            </a:extLst>
          </p:cNvPr>
          <p:cNvSpPr txBox="1"/>
          <p:nvPr/>
        </p:nvSpPr>
        <p:spPr>
          <a:xfrm>
            <a:off x="13487401" y="2900102"/>
            <a:ext cx="5029200"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82989" y="0"/>
            <a:ext cx="11922023" cy="8941517"/>
          </a:xfrm>
          <a:custGeom>
            <a:avLst/>
            <a:gdLst/>
            <a:ahLst/>
            <a:cxnLst/>
            <a:rect l="l" t="t" r="r" b="b"/>
            <a:pathLst>
              <a:path w="11922023" h="8941517">
                <a:moveTo>
                  <a:pt x="0" y="0"/>
                </a:moveTo>
                <a:lnTo>
                  <a:pt x="11922022" y="0"/>
                </a:lnTo>
                <a:lnTo>
                  <a:pt x="11922022" y="8941517"/>
                </a:lnTo>
                <a:lnTo>
                  <a:pt x="0" y="8941517"/>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7511EDDF-FEE5-1441-B635-60B7CA9ABDB2}"/>
              </a:ext>
            </a:extLst>
          </p:cNvPr>
          <p:cNvSpPr txBox="1"/>
          <p:nvPr/>
        </p:nvSpPr>
        <p:spPr>
          <a:xfrm>
            <a:off x="4572000" y="4958834"/>
            <a:ext cx="9144000" cy="369332"/>
          </a:xfrm>
          <a:prstGeom prst="rect">
            <a:avLst/>
          </a:prstGeom>
          <a:noFill/>
        </p:spPr>
        <p:txBody>
          <a:bodyPr wrap="square">
            <a:spAutoFit/>
          </a:bodyPr>
          <a:lstStyle/>
          <a:p>
            <a:r>
              <a:rPr lang="en-US" sz="1800" dirty="0"/>
              <a:t>For N = 64 , K = 39</a:t>
            </a:r>
          </a:p>
        </p:txBody>
      </p:sp>
      <p:sp>
        <p:nvSpPr>
          <p:cNvPr id="6" name="TextBox 5">
            <a:extLst>
              <a:ext uri="{FF2B5EF4-FFF2-40B4-BE49-F238E27FC236}">
                <a16:creationId xmlns:a16="http://schemas.microsoft.com/office/drawing/2014/main" id="{4489CB0F-F737-B644-B802-34A2D25E5101}"/>
              </a:ext>
            </a:extLst>
          </p:cNvPr>
          <p:cNvSpPr txBox="1"/>
          <p:nvPr/>
        </p:nvSpPr>
        <p:spPr>
          <a:xfrm>
            <a:off x="6858000" y="8941517"/>
            <a:ext cx="5791200"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2" name="Freeform 2"/>
          <p:cNvSpPr/>
          <p:nvPr/>
        </p:nvSpPr>
        <p:spPr>
          <a:xfrm>
            <a:off x="4237959" y="0"/>
            <a:ext cx="9812083" cy="6826335"/>
          </a:xfrm>
          <a:custGeom>
            <a:avLst/>
            <a:gdLst/>
            <a:ahLst/>
            <a:cxnLst/>
            <a:rect l="l" t="t" r="r" b="b"/>
            <a:pathLst>
              <a:path w="9812083" h="6826335">
                <a:moveTo>
                  <a:pt x="0" y="0"/>
                </a:moveTo>
                <a:lnTo>
                  <a:pt x="9812082" y="0"/>
                </a:lnTo>
                <a:lnTo>
                  <a:pt x="9812082" y="6826335"/>
                </a:lnTo>
                <a:lnTo>
                  <a:pt x="0" y="6826335"/>
                </a:lnTo>
                <a:lnTo>
                  <a:pt x="0" y="0"/>
                </a:lnTo>
                <a:close/>
              </a:path>
            </a:pathLst>
          </a:custGeom>
          <a:blipFill>
            <a:blip r:embed="rId4"/>
            <a:stretch>
              <a:fillRect/>
            </a:stretch>
          </a:blipFill>
        </p:spPr>
      </p:sp>
      <p:sp>
        <p:nvSpPr>
          <p:cNvPr id="3" name="TextBox 3"/>
          <p:cNvSpPr txBox="1"/>
          <p:nvPr/>
        </p:nvSpPr>
        <p:spPr>
          <a:xfrm>
            <a:off x="750833" y="9675496"/>
            <a:ext cx="16786335" cy="611504"/>
          </a:xfrm>
          <a:prstGeom prst="rect">
            <a:avLst/>
          </a:prstGeom>
        </p:spPr>
        <p:txBody>
          <a:bodyPr lIns="0" tIns="0" rIns="0" bIns="0" rtlCol="0" anchor="t">
            <a:spAutoFit/>
          </a:bodyPr>
          <a:lstStyle/>
          <a:p>
            <a:pPr marL="388625" lvl="1" indent="-194312">
              <a:lnSpc>
                <a:spcPts val="2520"/>
              </a:lnSpc>
              <a:buFont typeface="Arial"/>
              <a:buChar char="•"/>
            </a:pPr>
            <a:r>
              <a:rPr lang="en-US" sz="1800" dirty="0">
                <a:solidFill>
                  <a:srgbClr val="191919"/>
                </a:solidFill>
                <a:latin typeface="Canva Sans"/>
              </a:rPr>
              <a:t>Image credit - Tahir, B. (2017). Construction and performance of polar codes for transmission over the AWGN channel [Diploma Thesis, </a:t>
            </a:r>
            <a:r>
              <a:rPr lang="en-US" sz="1800" dirty="0" err="1">
                <a:solidFill>
                  <a:srgbClr val="191919"/>
                </a:solidFill>
                <a:latin typeface="Canva Sans"/>
              </a:rPr>
              <a:t>Technische</a:t>
            </a:r>
            <a:r>
              <a:rPr lang="en-US" sz="1800" dirty="0">
                <a:solidFill>
                  <a:srgbClr val="191919"/>
                </a:solidFill>
                <a:latin typeface="Canva Sans"/>
              </a:rPr>
              <a:t> Universität Wien]. </a:t>
            </a:r>
            <a:r>
              <a:rPr lang="en-US" sz="1800" dirty="0" err="1">
                <a:solidFill>
                  <a:srgbClr val="191919"/>
                </a:solidFill>
                <a:latin typeface="Canva Sans"/>
              </a:rPr>
              <a:t>reposiTUm</a:t>
            </a:r>
            <a:r>
              <a:rPr lang="en-US" sz="1800" dirty="0">
                <a:solidFill>
                  <a:srgbClr val="191919"/>
                </a:solidFill>
                <a:latin typeface="Canva Sans"/>
              </a:rPr>
              <a:t>. https://</a:t>
            </a:r>
            <a:r>
              <a:rPr lang="en-US" sz="1800" dirty="0" err="1">
                <a:solidFill>
                  <a:srgbClr val="191919"/>
                </a:solidFill>
                <a:latin typeface="Canva Sans"/>
              </a:rPr>
              <a:t>doi.org</a:t>
            </a:r>
            <a:r>
              <a:rPr lang="en-US" sz="1800" dirty="0">
                <a:solidFill>
                  <a:srgbClr val="191919"/>
                </a:solidFill>
                <a:latin typeface="Canva Sans"/>
              </a:rPr>
              <a:t>/10.34726/hss.2017.50228</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43</a:t>
              </a:r>
            </a:p>
          </p:txBody>
        </p:sp>
      </p:grpSp>
      <p:sp>
        <p:nvSpPr>
          <p:cNvPr id="15" name="TextBox 15"/>
          <p:cNvSpPr txBox="1"/>
          <p:nvPr/>
        </p:nvSpPr>
        <p:spPr>
          <a:xfrm>
            <a:off x="0" y="6795770"/>
            <a:ext cx="18288000"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The above images show the difference it would make for the efficiency of the received bit when we increase nL i.e. the maximum number of codewords that can be simultaneously generated.</a:t>
            </a:r>
          </a:p>
          <a:p>
            <a:pPr marL="604519" lvl="1" indent="-302260">
              <a:lnSpc>
                <a:spcPts val="3919"/>
              </a:lnSpc>
              <a:buFont typeface="Arial"/>
              <a:buChar char="•"/>
            </a:pPr>
            <a:r>
              <a:rPr lang="en-US" sz="2799">
                <a:solidFill>
                  <a:srgbClr val="000000"/>
                </a:solidFill>
                <a:latin typeface="Canva Sans"/>
              </a:rPr>
              <a:t>As we increase the number of decoders we increase in recognizing the margin of error and try to eliminate most of them by having a greedy approach when we need to select branches to prune for generating codewords.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16208" y="-5193215"/>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295400"/>
            <a:ext cx="7319690" cy="1644374"/>
          </a:xfrm>
          <a:prstGeom prst="rect">
            <a:avLst/>
          </a:prstGeom>
        </p:spPr>
        <p:txBody>
          <a:bodyPr lIns="0" tIns="0" rIns="0" bIns="0" rtlCol="0" anchor="t">
            <a:spAutoFit/>
          </a:bodyPr>
          <a:lstStyle/>
          <a:p>
            <a:pPr>
              <a:lnSpc>
                <a:spcPts val="12221"/>
              </a:lnSpc>
            </a:pPr>
            <a:r>
              <a:rPr lang="en-US" sz="12599" spc="629">
                <a:solidFill>
                  <a:srgbClr val="000000"/>
                </a:solidFill>
                <a:latin typeface="Canva Sans Bold"/>
              </a:rPr>
              <a:t>Outline</a:t>
            </a:r>
          </a:p>
        </p:txBody>
      </p:sp>
      <p:grpSp>
        <p:nvGrpSpPr>
          <p:cNvPr id="7" name="Group 7"/>
          <p:cNvGrpSpPr/>
          <p:nvPr/>
        </p:nvGrpSpPr>
        <p:grpSpPr>
          <a:xfrm>
            <a:off x="11098665" y="7355629"/>
            <a:ext cx="6316143" cy="6316143"/>
            <a:chOff x="0" y="0"/>
            <a:chExt cx="8421525" cy="8421525"/>
          </a:xfrm>
        </p:grpSpPr>
        <p:grpSp>
          <p:nvGrpSpPr>
            <p:cNvPr id="8" name="Group 8"/>
            <p:cNvGrpSpPr/>
            <p:nvPr/>
          </p:nvGrpSpPr>
          <p:grpSpPr>
            <a:xfrm rot="3945801">
              <a:off x="1026494" y="1026494"/>
              <a:ext cx="6368537" cy="63685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945801">
              <a:off x="1410542" y="-268788"/>
              <a:ext cx="2102871" cy="4324696"/>
            </a:xfrm>
            <a:custGeom>
              <a:avLst/>
              <a:gdLst/>
              <a:ahLst/>
              <a:cxnLst/>
              <a:rect l="l" t="t" r="r" b="b"/>
              <a:pathLst>
                <a:path w="2102871" h="4324696">
                  <a:moveTo>
                    <a:pt x="0" y="0"/>
                  </a:moveTo>
                  <a:lnTo>
                    <a:pt x="2102871" y="0"/>
                  </a:lnTo>
                  <a:lnTo>
                    <a:pt x="2102871" y="4324697"/>
                  </a:lnTo>
                  <a:lnTo>
                    <a:pt x="0" y="4324697"/>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grpSp>
      <p:sp>
        <p:nvSpPr>
          <p:cNvPr id="12" name="TextBox 12"/>
          <p:cNvSpPr txBox="1"/>
          <p:nvPr/>
        </p:nvSpPr>
        <p:spPr>
          <a:xfrm>
            <a:off x="771118" y="3254108"/>
            <a:ext cx="9858518" cy="5646654"/>
          </a:xfrm>
          <a:prstGeom prst="rect">
            <a:avLst/>
          </a:prstGeom>
        </p:spPr>
        <p:txBody>
          <a:bodyPr lIns="0" tIns="0" rIns="0" bIns="0" rtlCol="0" anchor="t">
            <a:spAutoFit/>
          </a:bodyPr>
          <a:lstStyle/>
          <a:p>
            <a:pPr marL="759062" lvl="1" indent="-379531">
              <a:lnSpc>
                <a:spcPts val="4922"/>
              </a:lnSpc>
              <a:buFont typeface="Arial"/>
              <a:buChar char="•"/>
            </a:pPr>
            <a:r>
              <a:rPr lang="en-US" sz="3515">
                <a:solidFill>
                  <a:srgbClr val="000000"/>
                </a:solidFill>
                <a:latin typeface="Canva Sans"/>
              </a:rPr>
              <a:t>Introduction</a:t>
            </a:r>
          </a:p>
          <a:p>
            <a:pPr marL="759062" lvl="1" indent="-379531">
              <a:lnSpc>
                <a:spcPts val="4922"/>
              </a:lnSpc>
              <a:buFont typeface="Arial"/>
              <a:buChar char="•"/>
            </a:pPr>
            <a:r>
              <a:rPr lang="en-US" sz="3515">
                <a:solidFill>
                  <a:srgbClr val="000000"/>
                </a:solidFill>
                <a:latin typeface="Canva Sans"/>
              </a:rPr>
              <a:t>Block Diagram </a:t>
            </a:r>
          </a:p>
          <a:p>
            <a:pPr marL="759062" lvl="1" indent="-379531">
              <a:lnSpc>
                <a:spcPts val="4922"/>
              </a:lnSpc>
              <a:buFont typeface="Arial"/>
              <a:buChar char="•"/>
            </a:pPr>
            <a:r>
              <a:rPr lang="en-US" sz="3515">
                <a:solidFill>
                  <a:srgbClr val="000000"/>
                </a:solidFill>
                <a:latin typeface="Canva Sans"/>
              </a:rPr>
              <a:t>Polar Encoding</a:t>
            </a:r>
          </a:p>
          <a:p>
            <a:pPr marL="759062" lvl="1" indent="-379531">
              <a:lnSpc>
                <a:spcPts val="4922"/>
              </a:lnSpc>
              <a:buFont typeface="Arial"/>
              <a:buChar char="•"/>
            </a:pPr>
            <a:r>
              <a:rPr lang="en-US" sz="3515">
                <a:solidFill>
                  <a:srgbClr val="000000"/>
                </a:solidFill>
                <a:latin typeface="Canva Sans"/>
              </a:rPr>
              <a:t>Bit Channels and Polarization</a:t>
            </a:r>
          </a:p>
          <a:p>
            <a:pPr marL="759062" lvl="1" indent="-379531">
              <a:lnSpc>
                <a:spcPts val="4922"/>
              </a:lnSpc>
              <a:buFont typeface="Arial"/>
              <a:buChar char="•"/>
            </a:pPr>
            <a:r>
              <a:rPr lang="en-US" sz="3515">
                <a:solidFill>
                  <a:srgbClr val="000000"/>
                </a:solidFill>
                <a:latin typeface="Canva Sans"/>
              </a:rPr>
              <a:t>BPSK AND AWGN</a:t>
            </a:r>
          </a:p>
          <a:p>
            <a:pPr marL="759062" lvl="1" indent="-379531">
              <a:lnSpc>
                <a:spcPts val="4922"/>
              </a:lnSpc>
              <a:buFont typeface="Arial"/>
              <a:buChar char="•"/>
            </a:pPr>
            <a:r>
              <a:rPr lang="en-US" sz="3515">
                <a:solidFill>
                  <a:srgbClr val="000000"/>
                </a:solidFill>
                <a:latin typeface="Canva Sans"/>
              </a:rPr>
              <a:t>Brute Force Method (Hard Decoder)</a:t>
            </a:r>
          </a:p>
          <a:p>
            <a:pPr marL="759062" lvl="1" indent="-379531">
              <a:lnSpc>
                <a:spcPts val="4922"/>
              </a:lnSpc>
              <a:buFont typeface="Arial"/>
              <a:buChar char="•"/>
            </a:pPr>
            <a:r>
              <a:rPr lang="en-US" sz="3515">
                <a:solidFill>
                  <a:srgbClr val="000000"/>
                </a:solidFill>
                <a:latin typeface="Canva Sans"/>
              </a:rPr>
              <a:t>Successive Cancellation Decoder</a:t>
            </a:r>
          </a:p>
          <a:p>
            <a:pPr marL="759062" lvl="1" indent="-379531">
              <a:lnSpc>
                <a:spcPts val="4922"/>
              </a:lnSpc>
              <a:buFont typeface="Arial"/>
              <a:buChar char="•"/>
            </a:pPr>
            <a:r>
              <a:rPr lang="en-US" sz="3515">
                <a:solidFill>
                  <a:srgbClr val="000000"/>
                </a:solidFill>
                <a:latin typeface="Canva Sans"/>
              </a:rPr>
              <a:t>Successive Cancellation list Decoding</a:t>
            </a:r>
          </a:p>
          <a:p>
            <a:pPr>
              <a:lnSpc>
                <a:spcPts val="5762"/>
              </a:lnSpc>
            </a:pPr>
            <a:endParaRPr lang="en-US" sz="3515">
              <a:solidFill>
                <a:srgbClr val="000000"/>
              </a:solidFill>
              <a:latin typeface="Canva Sans"/>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2277" y="1715770"/>
            <a:ext cx="10543447" cy="7907585"/>
          </a:xfrm>
          <a:custGeom>
            <a:avLst/>
            <a:gdLst/>
            <a:ahLst/>
            <a:cxnLst/>
            <a:rect l="l" t="t" r="r" b="b"/>
            <a:pathLst>
              <a:path w="10543447" h="7907585">
                <a:moveTo>
                  <a:pt x="0" y="0"/>
                </a:moveTo>
                <a:lnTo>
                  <a:pt x="10543446" y="0"/>
                </a:lnTo>
                <a:lnTo>
                  <a:pt x="10543446" y="7907585"/>
                </a:lnTo>
                <a:lnTo>
                  <a:pt x="0" y="7907585"/>
                </a:lnTo>
                <a:lnTo>
                  <a:pt x="0" y="0"/>
                </a:lnTo>
                <a:close/>
              </a:path>
            </a:pathLst>
          </a:custGeom>
          <a:blipFill>
            <a:blip r:embed="rId2"/>
            <a:stretch>
              <a:fillRect/>
            </a:stretch>
          </a:blipFill>
        </p:spPr>
      </p:sp>
      <p:sp>
        <p:nvSpPr>
          <p:cNvPr id="3" name="TextBox 3"/>
          <p:cNvSpPr txBox="1"/>
          <p:nvPr/>
        </p:nvSpPr>
        <p:spPr>
          <a:xfrm>
            <a:off x="215742" y="-95250"/>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Theoretical BER with BER for SC-Decoder and List Decoder</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44</a:t>
              </a:r>
            </a:p>
          </p:txBody>
        </p:sp>
      </p:grpSp>
      <p:grpSp>
        <p:nvGrpSpPr>
          <p:cNvPr id="7" name="Group 7"/>
          <p:cNvGrpSpPr/>
          <p:nvPr/>
        </p:nvGrpSpPr>
        <p:grpSpPr>
          <a:xfrm>
            <a:off x="11743038" y="-9632634"/>
            <a:ext cx="10994424" cy="109944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954542" y="-88599"/>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Freeform 2"/>
          <p:cNvSpPr/>
          <p:nvPr/>
        </p:nvSpPr>
        <p:spPr>
          <a:xfrm>
            <a:off x="3927176" y="-357506"/>
            <a:ext cx="10433647" cy="6628032"/>
          </a:xfrm>
          <a:custGeom>
            <a:avLst/>
            <a:gdLst/>
            <a:ahLst/>
            <a:cxnLst/>
            <a:rect l="l" t="t" r="r" b="b"/>
            <a:pathLst>
              <a:path w="10433647" h="6628032">
                <a:moveTo>
                  <a:pt x="0" y="0"/>
                </a:moveTo>
                <a:lnTo>
                  <a:pt x="10433648" y="0"/>
                </a:lnTo>
                <a:lnTo>
                  <a:pt x="10433648" y="6628032"/>
                </a:lnTo>
                <a:lnTo>
                  <a:pt x="0" y="6628032"/>
                </a:lnTo>
                <a:lnTo>
                  <a:pt x="0" y="0"/>
                </a:lnTo>
                <a:close/>
              </a:path>
            </a:pathLst>
          </a:custGeom>
          <a:blipFill>
            <a:blip r:embed="rId2"/>
            <a:stretch>
              <a:fillRect b="-1903"/>
            </a:stretch>
          </a:blipFill>
        </p:spPr>
      </p:sp>
      <p:sp>
        <p:nvSpPr>
          <p:cNvPr id="3" name="TextBox 3"/>
          <p:cNvSpPr txBox="1"/>
          <p:nvPr/>
        </p:nvSpPr>
        <p:spPr>
          <a:xfrm>
            <a:off x="750833" y="9746616"/>
            <a:ext cx="16786335" cy="540384"/>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Tahir, B. (2017). Construction and performance of polar codes for transmission over the AWGN channel [Diploma Thesis, Technische Universität Wien]. reposiTUm. https://doi.org/10.34726/hss.2017.50228</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45</a:t>
              </a: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nvGrpSpPr>
          <p:cNvPr id="14" name="Group 14"/>
          <p:cNvGrpSpPr/>
          <p:nvPr/>
        </p:nvGrpSpPr>
        <p:grpSpPr>
          <a:xfrm>
            <a:off x="11762088" y="-9697179"/>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525" y="6213376"/>
            <a:ext cx="18288000" cy="334772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Canva Sans"/>
              </a:rPr>
              <a:t>The above shows the difference and gradual increase in efficiency as we move ahead in the methods we used for decoding the polar encoding done at the channel side.</a:t>
            </a:r>
          </a:p>
          <a:p>
            <a:pPr marL="690881" lvl="1" indent="-345440">
              <a:lnSpc>
                <a:spcPts val="4480"/>
              </a:lnSpc>
              <a:buFont typeface="Arial"/>
              <a:buChar char="•"/>
            </a:pPr>
            <a:r>
              <a:rPr lang="en-US" sz="3200" dirty="0">
                <a:solidFill>
                  <a:srgbClr val="000000"/>
                </a:solidFill>
                <a:latin typeface="Canva Sans"/>
              </a:rPr>
              <a:t>As we can observe the difference it makes when we use the List-Sc decoder in place of the SC-Decoder and when we use the CRC bits for error detection we can definitely observe an upgrade when simulated over a long keyword for a high number of simulations.</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384897" y="5379918"/>
            <a:ext cx="6059445" cy="60594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9" name="Group 9"/>
          <p:cNvGrpSpPr/>
          <p:nvPr/>
        </p:nvGrpSpPr>
        <p:grpSpPr>
          <a:xfrm>
            <a:off x="11990997" y="-8388497"/>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945608" y="3900150"/>
            <a:ext cx="8358684" cy="2239049"/>
          </a:xfrm>
          <a:prstGeom prst="rect">
            <a:avLst/>
          </a:prstGeom>
        </p:spPr>
        <p:txBody>
          <a:bodyPr lIns="0" tIns="0" rIns="0" bIns="0" rtlCol="0" anchor="t">
            <a:spAutoFit/>
          </a:bodyPr>
          <a:lstStyle/>
          <a:p>
            <a:pPr algn="ctr">
              <a:lnSpc>
                <a:spcPts val="18337"/>
              </a:lnSpc>
              <a:spcBef>
                <a:spcPct val="0"/>
              </a:spcBef>
            </a:pPr>
            <a:r>
              <a:rPr lang="en-US" sz="13098" u="sng">
                <a:solidFill>
                  <a:srgbClr val="000000"/>
                </a:solidFill>
                <a:latin typeface="Canva Sans Bold"/>
              </a:rPr>
              <a:t>Thank you</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7043558" y="78126"/>
            <a:ext cx="992463" cy="99246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a:t>
              </a:r>
            </a:p>
          </p:txBody>
        </p:sp>
      </p:grpSp>
      <p:sp>
        <p:nvSpPr>
          <p:cNvPr id="5" name="Freeform 5"/>
          <p:cNvSpPr/>
          <p:nvPr/>
        </p:nvSpPr>
        <p:spPr>
          <a:xfrm>
            <a:off x="10132137" y="1925115"/>
            <a:ext cx="5647172" cy="6436770"/>
          </a:xfrm>
          <a:custGeom>
            <a:avLst/>
            <a:gdLst/>
            <a:ahLst/>
            <a:cxnLst/>
            <a:rect l="l" t="t" r="r" b="b"/>
            <a:pathLst>
              <a:path w="5647172" h="6436770">
                <a:moveTo>
                  <a:pt x="0" y="0"/>
                </a:moveTo>
                <a:lnTo>
                  <a:pt x="5647172" y="0"/>
                </a:lnTo>
                <a:lnTo>
                  <a:pt x="5647172" y="6436770"/>
                </a:lnTo>
                <a:lnTo>
                  <a:pt x="0" y="6436770"/>
                </a:lnTo>
                <a:lnTo>
                  <a:pt x="0" y="0"/>
                </a:lnTo>
                <a:close/>
              </a:path>
            </a:pathLst>
          </a:custGeom>
          <a:blipFill>
            <a:blip r:embed="rId2"/>
            <a:stretch>
              <a:fillRect l="-86293" r="-35809"/>
            </a:stretch>
          </a:blipFill>
          <a:ln w="95250" cap="rnd">
            <a:solidFill>
              <a:srgbClr val="FD6220"/>
            </a:solidFill>
            <a:prstDash val="solid"/>
            <a:round/>
          </a:ln>
        </p:spPr>
      </p:sp>
      <p:sp>
        <p:nvSpPr>
          <p:cNvPr id="6" name="TextBox 6"/>
          <p:cNvSpPr txBox="1"/>
          <p:nvPr/>
        </p:nvSpPr>
        <p:spPr>
          <a:xfrm>
            <a:off x="2916271" y="935796"/>
            <a:ext cx="9142486" cy="775335"/>
          </a:xfrm>
          <a:prstGeom prst="rect">
            <a:avLst/>
          </a:prstGeom>
        </p:spPr>
        <p:txBody>
          <a:bodyPr lIns="0" tIns="0" rIns="0" bIns="0" rtlCol="0" anchor="t">
            <a:spAutoFit/>
          </a:bodyPr>
          <a:lstStyle/>
          <a:p>
            <a:pPr>
              <a:lnSpc>
                <a:spcPts val="5820"/>
              </a:lnSpc>
            </a:pPr>
            <a:r>
              <a:rPr lang="en-US" sz="6000" spc="300">
                <a:solidFill>
                  <a:srgbClr val="000000"/>
                </a:solidFill>
                <a:latin typeface="Canva Sans Bold"/>
              </a:rPr>
              <a:t>Introduction</a:t>
            </a:r>
          </a:p>
        </p:txBody>
      </p:sp>
      <p:sp>
        <p:nvSpPr>
          <p:cNvPr id="7" name="TextBox 7"/>
          <p:cNvSpPr txBox="1"/>
          <p:nvPr/>
        </p:nvSpPr>
        <p:spPr>
          <a:xfrm>
            <a:off x="579731" y="1850229"/>
            <a:ext cx="8836193" cy="9766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Polar codes were introduced by Erdal Arıkan in 2008</a:t>
            </a:r>
          </a:p>
        </p:txBody>
      </p:sp>
      <p:sp>
        <p:nvSpPr>
          <p:cNvPr id="8" name="TextBox 8"/>
          <p:cNvSpPr txBox="1"/>
          <p:nvPr/>
        </p:nvSpPr>
        <p:spPr>
          <a:xfrm>
            <a:off x="579731" y="3074510"/>
            <a:ext cx="9231465" cy="19672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Canva Sans"/>
              </a:rPr>
              <a:t>Polar codes are the first codes to reliably achieve channel capacity on binary memoryless symmetric channels through a straightforward deterministic construction process.</a:t>
            </a:r>
          </a:p>
        </p:txBody>
      </p:sp>
      <p:sp>
        <p:nvSpPr>
          <p:cNvPr id="9" name="TextBox 9"/>
          <p:cNvSpPr txBox="1"/>
          <p:nvPr/>
        </p:nvSpPr>
        <p:spPr>
          <a:xfrm>
            <a:off x="579731" y="6743946"/>
            <a:ext cx="9552406" cy="24625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Canva Sans"/>
              </a:rPr>
              <a:t>When decoded using successive cancellation decoder it splits channel into sub bits channels and on increasing input bits sub bits converge</a:t>
            </a:r>
          </a:p>
          <a:p>
            <a:pPr>
              <a:lnSpc>
                <a:spcPts val="3919"/>
              </a:lnSpc>
            </a:pPr>
            <a:r>
              <a:rPr lang="en-US" sz="2799">
                <a:solidFill>
                  <a:srgbClr val="000000"/>
                </a:solidFill>
                <a:latin typeface="Canva Sans"/>
              </a:rPr>
              <a:t>      to purely noiseless channel or noisy channel.</a:t>
            </a:r>
          </a:p>
          <a:p>
            <a:pPr>
              <a:lnSpc>
                <a:spcPts val="3919"/>
              </a:lnSpc>
            </a:pPr>
            <a:r>
              <a:rPr lang="en-US" sz="2799">
                <a:solidFill>
                  <a:srgbClr val="000000"/>
                </a:solidFill>
                <a:latin typeface="Canva Sans"/>
              </a:rPr>
              <a:t>      Therefore they are channel-polarized.</a:t>
            </a:r>
          </a:p>
        </p:txBody>
      </p:sp>
      <p:sp>
        <p:nvSpPr>
          <p:cNvPr id="10" name="TextBox 10"/>
          <p:cNvSpPr txBox="1"/>
          <p:nvPr/>
        </p:nvSpPr>
        <p:spPr>
          <a:xfrm>
            <a:off x="579731" y="5289390"/>
            <a:ext cx="8403775" cy="4813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Encoded using Kronecker product</a:t>
            </a:r>
          </a:p>
        </p:txBody>
      </p:sp>
      <p:sp>
        <p:nvSpPr>
          <p:cNvPr id="11" name="TextBox 11"/>
          <p:cNvSpPr txBox="1"/>
          <p:nvPr/>
        </p:nvSpPr>
        <p:spPr>
          <a:xfrm>
            <a:off x="619812" y="6014966"/>
            <a:ext cx="8403775" cy="4813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Decoded in sequential order</a:t>
            </a:r>
          </a:p>
        </p:txBody>
      </p:sp>
      <p:grpSp>
        <p:nvGrpSpPr>
          <p:cNvPr id="12" name="Group 12"/>
          <p:cNvGrpSpPr/>
          <p:nvPr/>
        </p:nvGrpSpPr>
        <p:grpSpPr>
          <a:xfrm>
            <a:off x="16536922" y="5505254"/>
            <a:ext cx="6059445" cy="60594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872787" y="7089765"/>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390542" y="1850043"/>
            <a:ext cx="9142486" cy="775335"/>
          </a:xfrm>
          <a:prstGeom prst="rect">
            <a:avLst/>
          </a:prstGeom>
        </p:spPr>
        <p:txBody>
          <a:bodyPr lIns="0" tIns="0" rIns="0" bIns="0" rtlCol="0" anchor="t">
            <a:spAutoFit/>
          </a:bodyPr>
          <a:lstStyle/>
          <a:p>
            <a:pPr algn="ctr">
              <a:lnSpc>
                <a:spcPts val="5820"/>
              </a:lnSpc>
            </a:pPr>
            <a:r>
              <a:rPr lang="en-US" sz="6000" spc="300">
                <a:solidFill>
                  <a:srgbClr val="000000"/>
                </a:solidFill>
                <a:latin typeface="Canva Sans Bold"/>
              </a:rPr>
              <a:t>Block Diagram</a:t>
            </a:r>
          </a:p>
        </p:txBody>
      </p:sp>
      <p:grpSp>
        <p:nvGrpSpPr>
          <p:cNvPr id="3" name="Group 3"/>
          <p:cNvGrpSpPr/>
          <p:nvPr/>
        </p:nvGrpSpPr>
        <p:grpSpPr>
          <a:xfrm>
            <a:off x="279390" y="4146894"/>
            <a:ext cx="17729220" cy="2349757"/>
            <a:chOff x="0" y="0"/>
            <a:chExt cx="23638960" cy="3133009"/>
          </a:xfrm>
        </p:grpSpPr>
        <p:grpSp>
          <p:nvGrpSpPr>
            <p:cNvPr id="4" name="Group 4"/>
            <p:cNvGrpSpPr/>
            <p:nvPr/>
          </p:nvGrpSpPr>
          <p:grpSpPr>
            <a:xfrm>
              <a:off x="1596975" y="0"/>
              <a:ext cx="2945899" cy="2358071"/>
              <a:chOff x="0" y="0"/>
              <a:chExt cx="581906" cy="465792"/>
            </a:xfrm>
          </p:grpSpPr>
          <p:sp>
            <p:nvSpPr>
              <p:cNvPr id="5" name="Freeform 5"/>
              <p:cNvSpPr/>
              <p:nvPr/>
            </p:nvSpPr>
            <p:spPr>
              <a:xfrm>
                <a:off x="0" y="0"/>
                <a:ext cx="581906" cy="465792"/>
              </a:xfrm>
              <a:custGeom>
                <a:avLst/>
                <a:gdLst/>
                <a:ahLst/>
                <a:cxnLst/>
                <a:rect l="l" t="t" r="r" b="b"/>
                <a:pathLst>
                  <a:path w="581906" h="465792">
                    <a:moveTo>
                      <a:pt x="0" y="0"/>
                    </a:moveTo>
                    <a:lnTo>
                      <a:pt x="581906" y="0"/>
                    </a:lnTo>
                    <a:lnTo>
                      <a:pt x="581906" y="465792"/>
                    </a:lnTo>
                    <a:lnTo>
                      <a:pt x="0" y="465792"/>
                    </a:lnTo>
                    <a:close/>
                  </a:path>
                </a:pathLst>
              </a:custGeom>
              <a:solidFill>
                <a:srgbClr val="C5C4C1"/>
              </a:solidFill>
            </p:spPr>
          </p:sp>
          <p:sp>
            <p:nvSpPr>
              <p:cNvPr id="6" name="TextBox 6"/>
              <p:cNvSpPr txBox="1"/>
              <p:nvPr/>
            </p:nvSpPr>
            <p:spPr>
              <a:xfrm>
                <a:off x="0" y="-66675"/>
                <a:ext cx="581906"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Adding</a:t>
                </a:r>
              </a:p>
              <a:p>
                <a:pPr algn="ctr">
                  <a:lnSpc>
                    <a:spcPts val="3919"/>
                  </a:lnSpc>
                </a:pPr>
                <a:r>
                  <a:rPr lang="en-US" sz="2799" spc="156">
                    <a:solidFill>
                      <a:srgbClr val="000000"/>
                    </a:solidFill>
                    <a:latin typeface="Gotham"/>
                  </a:rPr>
                  <a:t>CRC</a:t>
                </a:r>
              </a:p>
            </p:txBody>
          </p:sp>
        </p:grpSp>
        <p:grpSp>
          <p:nvGrpSpPr>
            <p:cNvPr id="7" name="Group 7"/>
            <p:cNvGrpSpPr/>
            <p:nvPr/>
          </p:nvGrpSpPr>
          <p:grpSpPr>
            <a:xfrm>
              <a:off x="6003374" y="0"/>
              <a:ext cx="2943647" cy="2358071"/>
              <a:chOff x="0" y="0"/>
              <a:chExt cx="581461" cy="465792"/>
            </a:xfrm>
          </p:grpSpPr>
          <p:sp>
            <p:nvSpPr>
              <p:cNvPr id="8" name="Freeform 8"/>
              <p:cNvSpPr/>
              <p:nvPr/>
            </p:nvSpPr>
            <p:spPr>
              <a:xfrm>
                <a:off x="0" y="0"/>
                <a:ext cx="581461" cy="465792"/>
              </a:xfrm>
              <a:custGeom>
                <a:avLst/>
                <a:gdLst/>
                <a:ahLst/>
                <a:cxnLst/>
                <a:rect l="l" t="t" r="r" b="b"/>
                <a:pathLst>
                  <a:path w="581461" h="465792">
                    <a:moveTo>
                      <a:pt x="0" y="0"/>
                    </a:moveTo>
                    <a:lnTo>
                      <a:pt x="581461" y="0"/>
                    </a:lnTo>
                    <a:lnTo>
                      <a:pt x="581461" y="465792"/>
                    </a:lnTo>
                    <a:lnTo>
                      <a:pt x="0" y="465792"/>
                    </a:lnTo>
                    <a:close/>
                  </a:path>
                </a:pathLst>
              </a:custGeom>
              <a:solidFill>
                <a:srgbClr val="C5C4C1"/>
              </a:solidFill>
            </p:spPr>
          </p:sp>
          <p:sp>
            <p:nvSpPr>
              <p:cNvPr id="9" name="TextBox 9"/>
              <p:cNvSpPr txBox="1"/>
              <p:nvPr/>
            </p:nvSpPr>
            <p:spPr>
              <a:xfrm>
                <a:off x="0" y="-66675"/>
                <a:ext cx="581461"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Encode</a:t>
                </a:r>
              </a:p>
            </p:txBody>
          </p:sp>
        </p:grpSp>
        <p:grpSp>
          <p:nvGrpSpPr>
            <p:cNvPr id="10" name="Group 10"/>
            <p:cNvGrpSpPr/>
            <p:nvPr/>
          </p:nvGrpSpPr>
          <p:grpSpPr>
            <a:xfrm>
              <a:off x="10449802" y="0"/>
              <a:ext cx="3081053" cy="2513431"/>
              <a:chOff x="0" y="0"/>
              <a:chExt cx="608603" cy="496480"/>
            </a:xfrm>
          </p:grpSpPr>
          <p:sp>
            <p:nvSpPr>
              <p:cNvPr id="11" name="Freeform 11"/>
              <p:cNvSpPr/>
              <p:nvPr/>
            </p:nvSpPr>
            <p:spPr>
              <a:xfrm>
                <a:off x="0" y="0"/>
                <a:ext cx="608603" cy="496480"/>
              </a:xfrm>
              <a:custGeom>
                <a:avLst/>
                <a:gdLst/>
                <a:ahLst/>
                <a:cxnLst/>
                <a:rect l="l" t="t" r="r" b="b"/>
                <a:pathLst>
                  <a:path w="608603" h="496480">
                    <a:moveTo>
                      <a:pt x="0" y="0"/>
                    </a:moveTo>
                    <a:lnTo>
                      <a:pt x="608603" y="0"/>
                    </a:lnTo>
                    <a:lnTo>
                      <a:pt x="608603" y="496480"/>
                    </a:lnTo>
                    <a:lnTo>
                      <a:pt x="0" y="496480"/>
                    </a:lnTo>
                    <a:close/>
                  </a:path>
                </a:pathLst>
              </a:custGeom>
              <a:solidFill>
                <a:srgbClr val="C5C4C1"/>
              </a:solidFill>
            </p:spPr>
          </p:sp>
          <p:sp>
            <p:nvSpPr>
              <p:cNvPr id="12" name="TextBox 12"/>
              <p:cNvSpPr txBox="1"/>
              <p:nvPr/>
            </p:nvSpPr>
            <p:spPr>
              <a:xfrm>
                <a:off x="0" y="-57150"/>
                <a:ext cx="608603" cy="553630"/>
              </a:xfrm>
              <a:prstGeom prst="rect">
                <a:avLst/>
              </a:prstGeom>
            </p:spPr>
            <p:txBody>
              <a:bodyPr lIns="50800" tIns="50800" rIns="50800" bIns="50800" rtlCol="0" anchor="ctr"/>
              <a:lstStyle/>
              <a:p>
                <a:pPr algn="ctr">
                  <a:lnSpc>
                    <a:spcPts val="3779"/>
                  </a:lnSpc>
                </a:pPr>
                <a:r>
                  <a:rPr lang="en-US" sz="2699" spc="151">
                    <a:solidFill>
                      <a:srgbClr val="000000"/>
                    </a:solidFill>
                    <a:latin typeface="Gotham"/>
                  </a:rPr>
                  <a:t>BPSK +</a:t>
                </a:r>
              </a:p>
              <a:p>
                <a:pPr algn="ctr">
                  <a:lnSpc>
                    <a:spcPts val="3779"/>
                  </a:lnSpc>
                </a:pPr>
                <a:r>
                  <a:rPr lang="en-US" sz="2699" spc="151">
                    <a:solidFill>
                      <a:srgbClr val="000000"/>
                    </a:solidFill>
                    <a:latin typeface="Gotham"/>
                  </a:rPr>
                  <a:t>AWGN</a:t>
                </a:r>
              </a:p>
            </p:txBody>
          </p:sp>
        </p:grpSp>
        <p:grpSp>
          <p:nvGrpSpPr>
            <p:cNvPr id="13" name="Group 13"/>
            <p:cNvGrpSpPr/>
            <p:nvPr/>
          </p:nvGrpSpPr>
          <p:grpSpPr>
            <a:xfrm>
              <a:off x="14885526" y="0"/>
              <a:ext cx="2785992" cy="2513431"/>
              <a:chOff x="0" y="0"/>
              <a:chExt cx="550319" cy="496480"/>
            </a:xfrm>
          </p:grpSpPr>
          <p:sp>
            <p:nvSpPr>
              <p:cNvPr id="14" name="Freeform 14"/>
              <p:cNvSpPr/>
              <p:nvPr/>
            </p:nvSpPr>
            <p:spPr>
              <a:xfrm>
                <a:off x="0" y="0"/>
                <a:ext cx="550319" cy="496480"/>
              </a:xfrm>
              <a:custGeom>
                <a:avLst/>
                <a:gdLst/>
                <a:ahLst/>
                <a:cxnLst/>
                <a:rect l="l" t="t" r="r" b="b"/>
                <a:pathLst>
                  <a:path w="550319" h="496480">
                    <a:moveTo>
                      <a:pt x="0" y="0"/>
                    </a:moveTo>
                    <a:lnTo>
                      <a:pt x="550319" y="0"/>
                    </a:lnTo>
                    <a:lnTo>
                      <a:pt x="550319" y="496480"/>
                    </a:lnTo>
                    <a:lnTo>
                      <a:pt x="0" y="496480"/>
                    </a:lnTo>
                    <a:close/>
                  </a:path>
                </a:pathLst>
              </a:custGeom>
              <a:solidFill>
                <a:srgbClr val="C5C4C1"/>
              </a:solidFill>
            </p:spPr>
          </p:sp>
          <p:sp>
            <p:nvSpPr>
              <p:cNvPr id="15" name="TextBox 15"/>
              <p:cNvSpPr txBox="1"/>
              <p:nvPr/>
            </p:nvSpPr>
            <p:spPr>
              <a:xfrm>
                <a:off x="0" y="-66675"/>
                <a:ext cx="550319" cy="563155"/>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LIST </a:t>
                </a:r>
              </a:p>
              <a:p>
                <a:pPr algn="ctr">
                  <a:lnSpc>
                    <a:spcPts val="3919"/>
                  </a:lnSpc>
                </a:pPr>
                <a:r>
                  <a:rPr lang="en-US" sz="2799" spc="156">
                    <a:solidFill>
                      <a:srgbClr val="000000"/>
                    </a:solidFill>
                    <a:latin typeface="Gotham"/>
                  </a:rPr>
                  <a:t>DECODE</a:t>
                </a:r>
              </a:p>
            </p:txBody>
          </p:sp>
        </p:grpSp>
        <p:sp>
          <p:nvSpPr>
            <p:cNvPr id="16" name="AutoShape 16"/>
            <p:cNvSpPr/>
            <p:nvPr/>
          </p:nvSpPr>
          <p:spPr>
            <a:xfrm>
              <a:off x="13395445" y="1179036"/>
              <a:ext cx="1490080" cy="0"/>
            </a:xfrm>
            <a:prstGeom prst="line">
              <a:avLst/>
            </a:prstGeom>
            <a:ln w="50800" cap="flat">
              <a:solidFill>
                <a:srgbClr val="FD6220"/>
              </a:solidFill>
              <a:prstDash val="solid"/>
              <a:headEnd type="none" w="sm" len="sm"/>
              <a:tailEnd type="arrow" w="med" len="sm"/>
            </a:ln>
          </p:spPr>
        </p:sp>
        <p:sp>
          <p:nvSpPr>
            <p:cNvPr id="17" name="AutoShape 17"/>
            <p:cNvSpPr/>
            <p:nvPr/>
          </p:nvSpPr>
          <p:spPr>
            <a:xfrm>
              <a:off x="8947022" y="1179036"/>
              <a:ext cx="1490080" cy="0"/>
            </a:xfrm>
            <a:prstGeom prst="line">
              <a:avLst/>
            </a:prstGeom>
            <a:ln w="50800" cap="flat">
              <a:solidFill>
                <a:srgbClr val="FD6220"/>
              </a:solidFill>
              <a:prstDash val="solid"/>
              <a:headEnd type="none" w="sm" len="sm"/>
              <a:tailEnd type="arrow" w="med" len="sm"/>
            </a:ln>
          </p:spPr>
        </p:sp>
        <p:sp>
          <p:nvSpPr>
            <p:cNvPr id="18" name="AutoShape 18"/>
            <p:cNvSpPr/>
            <p:nvPr/>
          </p:nvSpPr>
          <p:spPr>
            <a:xfrm>
              <a:off x="4554096" y="1179036"/>
              <a:ext cx="1490080" cy="0"/>
            </a:xfrm>
            <a:prstGeom prst="line">
              <a:avLst/>
            </a:prstGeom>
            <a:ln w="50800" cap="flat">
              <a:solidFill>
                <a:srgbClr val="FD6220"/>
              </a:solidFill>
              <a:prstDash val="solid"/>
              <a:headEnd type="none" w="sm" len="sm"/>
              <a:tailEnd type="arrow" w="med" len="sm"/>
            </a:ln>
          </p:spPr>
        </p:sp>
        <p:sp>
          <p:nvSpPr>
            <p:cNvPr id="19" name="AutoShape 19"/>
            <p:cNvSpPr/>
            <p:nvPr/>
          </p:nvSpPr>
          <p:spPr>
            <a:xfrm>
              <a:off x="0" y="1204436"/>
              <a:ext cx="1490080" cy="0"/>
            </a:xfrm>
            <a:prstGeom prst="line">
              <a:avLst/>
            </a:prstGeom>
            <a:ln w="50800" cap="flat">
              <a:solidFill>
                <a:srgbClr val="FD6220"/>
              </a:solidFill>
              <a:prstDash val="solid"/>
              <a:headEnd type="none" w="sm" len="sm"/>
              <a:tailEnd type="arrow" w="med" len="sm"/>
            </a:ln>
          </p:spPr>
        </p:sp>
        <p:sp>
          <p:nvSpPr>
            <p:cNvPr id="20" name="TextBox 20"/>
            <p:cNvSpPr txBox="1"/>
            <p:nvPr/>
          </p:nvSpPr>
          <p:spPr>
            <a:xfrm>
              <a:off x="46977" y="456354"/>
              <a:ext cx="1159166" cy="515621"/>
            </a:xfrm>
            <a:prstGeom prst="rect">
              <a:avLst/>
            </a:prstGeom>
          </p:spPr>
          <p:txBody>
            <a:bodyPr lIns="0" tIns="0" rIns="0" bIns="0" rtlCol="0" anchor="t">
              <a:spAutoFit/>
            </a:bodyPr>
            <a:lstStyle/>
            <a:p>
              <a:pPr algn="ctr">
                <a:lnSpc>
                  <a:spcPts val="3359"/>
                </a:lnSpc>
                <a:spcBef>
                  <a:spcPct val="0"/>
                </a:spcBef>
              </a:pPr>
              <a:r>
                <a:rPr lang="en-US" sz="2399" spc="134">
                  <a:solidFill>
                    <a:srgbClr val="000000"/>
                  </a:solidFill>
                  <a:latin typeface="Canva Sans"/>
                </a:rPr>
                <a:t>msg</a:t>
              </a:r>
            </a:p>
          </p:txBody>
        </p:sp>
        <p:sp>
          <p:nvSpPr>
            <p:cNvPr id="21" name="TextBox 21"/>
            <p:cNvSpPr txBox="1"/>
            <p:nvPr/>
          </p:nvSpPr>
          <p:spPr>
            <a:xfrm>
              <a:off x="46977" y="1361286"/>
              <a:ext cx="1186245" cy="796963"/>
            </a:xfrm>
            <a:prstGeom prst="rect">
              <a:avLst/>
            </a:prstGeom>
          </p:spPr>
          <p:txBody>
            <a:bodyPr lIns="0" tIns="0" rIns="0" bIns="0" rtlCol="0" anchor="t">
              <a:spAutoFit/>
            </a:bodyPr>
            <a:lstStyle/>
            <a:p>
              <a:pPr algn="ctr">
                <a:lnSpc>
                  <a:spcPts val="2492"/>
                </a:lnSpc>
              </a:pPr>
              <a:r>
                <a:rPr lang="en-US" sz="1780">
                  <a:solidFill>
                    <a:srgbClr val="000000"/>
                  </a:solidFill>
                  <a:latin typeface="Canva Sans"/>
                </a:rPr>
                <a:t>A</a:t>
              </a:r>
            </a:p>
            <a:p>
              <a:pPr algn="ctr">
                <a:lnSpc>
                  <a:spcPts val="2492"/>
                </a:lnSpc>
                <a:spcBef>
                  <a:spcPct val="0"/>
                </a:spcBef>
              </a:pPr>
              <a:r>
                <a:rPr lang="en-US" sz="1780">
                  <a:solidFill>
                    <a:srgbClr val="000000"/>
                  </a:solidFill>
                  <a:latin typeface="Canva Sans"/>
                </a:rPr>
                <a:t> bits</a:t>
              </a:r>
            </a:p>
          </p:txBody>
        </p:sp>
        <p:sp>
          <p:nvSpPr>
            <p:cNvPr id="22" name="TextBox 22"/>
            <p:cNvSpPr txBox="1"/>
            <p:nvPr/>
          </p:nvSpPr>
          <p:spPr>
            <a:xfrm>
              <a:off x="4957318" y="1375824"/>
              <a:ext cx="631613" cy="782426"/>
            </a:xfrm>
            <a:prstGeom prst="rect">
              <a:avLst/>
            </a:prstGeom>
          </p:spPr>
          <p:txBody>
            <a:bodyPr lIns="0" tIns="0" rIns="0" bIns="0" rtlCol="0" anchor="t">
              <a:spAutoFit/>
            </a:bodyPr>
            <a:lstStyle/>
            <a:p>
              <a:pPr algn="ctr">
                <a:lnSpc>
                  <a:spcPts val="2436"/>
                </a:lnSpc>
                <a:spcBef>
                  <a:spcPct val="0"/>
                </a:spcBef>
              </a:pPr>
              <a:r>
                <a:rPr lang="en-US" sz="1740">
                  <a:solidFill>
                    <a:srgbClr val="000000"/>
                  </a:solidFill>
                  <a:latin typeface="Canva Sans"/>
                </a:rPr>
                <a:t>K</a:t>
              </a:r>
            </a:p>
            <a:p>
              <a:pPr algn="ctr">
                <a:lnSpc>
                  <a:spcPts val="2436"/>
                </a:lnSpc>
                <a:spcBef>
                  <a:spcPct val="0"/>
                </a:spcBef>
              </a:pPr>
              <a:r>
                <a:rPr lang="en-US" sz="1740">
                  <a:solidFill>
                    <a:srgbClr val="000000"/>
                  </a:solidFill>
                  <a:latin typeface="Canva Sans"/>
                </a:rPr>
                <a:t> bits</a:t>
              </a:r>
            </a:p>
          </p:txBody>
        </p:sp>
        <p:sp>
          <p:nvSpPr>
            <p:cNvPr id="23" name="TextBox 23"/>
            <p:cNvSpPr txBox="1"/>
            <p:nvPr/>
          </p:nvSpPr>
          <p:spPr>
            <a:xfrm>
              <a:off x="9378822" y="1375824"/>
              <a:ext cx="631613" cy="1188826"/>
            </a:xfrm>
            <a:prstGeom prst="rect">
              <a:avLst/>
            </a:prstGeom>
          </p:spPr>
          <p:txBody>
            <a:bodyPr lIns="0" tIns="0" rIns="0" bIns="0" rtlCol="0" anchor="t">
              <a:spAutoFit/>
            </a:bodyPr>
            <a:lstStyle/>
            <a:p>
              <a:pPr algn="ctr">
                <a:lnSpc>
                  <a:spcPts val="2436"/>
                </a:lnSpc>
              </a:pPr>
              <a:r>
                <a:rPr lang="en-US" sz="1740">
                  <a:solidFill>
                    <a:srgbClr val="000000"/>
                  </a:solidFill>
                  <a:latin typeface="Canva Sans"/>
                </a:rPr>
                <a:t>N</a:t>
              </a:r>
            </a:p>
            <a:p>
              <a:pPr algn="ctr">
                <a:lnSpc>
                  <a:spcPts val="2436"/>
                </a:lnSpc>
              </a:pPr>
              <a:r>
                <a:rPr lang="en-US" sz="1740">
                  <a:solidFill>
                    <a:srgbClr val="000000"/>
                  </a:solidFill>
                  <a:latin typeface="Canva Sans"/>
                </a:rPr>
                <a:t> bits</a:t>
              </a:r>
            </a:p>
            <a:p>
              <a:pPr algn="ctr">
                <a:lnSpc>
                  <a:spcPts val="2436"/>
                </a:lnSpc>
                <a:spcBef>
                  <a:spcPct val="0"/>
                </a:spcBef>
              </a:pPr>
              <a:endParaRPr lang="en-US" sz="1740">
                <a:solidFill>
                  <a:srgbClr val="000000"/>
                </a:solidFill>
                <a:latin typeface="Canva Sans"/>
              </a:endParaRPr>
            </a:p>
          </p:txBody>
        </p:sp>
        <p:sp>
          <p:nvSpPr>
            <p:cNvPr id="24" name="TextBox 24"/>
            <p:cNvSpPr txBox="1"/>
            <p:nvPr/>
          </p:nvSpPr>
          <p:spPr>
            <a:xfrm>
              <a:off x="2432021" y="2650155"/>
              <a:ext cx="1273387" cy="482855"/>
            </a:xfrm>
            <a:prstGeom prst="rect">
              <a:avLst/>
            </a:prstGeom>
          </p:spPr>
          <p:txBody>
            <a:bodyPr lIns="0" tIns="0" rIns="0" bIns="0" rtlCol="0" anchor="t">
              <a:spAutoFit/>
            </a:bodyPr>
            <a:lstStyle/>
            <a:p>
              <a:pPr algn="ctr">
                <a:lnSpc>
                  <a:spcPts val="3008"/>
                </a:lnSpc>
                <a:spcBef>
                  <a:spcPct val="0"/>
                </a:spcBef>
              </a:pPr>
              <a:r>
                <a:rPr lang="en-US" sz="2148" spc="120">
                  <a:solidFill>
                    <a:srgbClr val="000000"/>
                  </a:solidFill>
                  <a:latin typeface="Canva Sans"/>
                </a:rPr>
                <a:t>K=A+L</a:t>
              </a:r>
            </a:p>
          </p:txBody>
        </p:sp>
        <p:sp>
          <p:nvSpPr>
            <p:cNvPr id="25" name="TextBox 25"/>
            <p:cNvSpPr txBox="1"/>
            <p:nvPr/>
          </p:nvSpPr>
          <p:spPr>
            <a:xfrm>
              <a:off x="6410873" y="2659680"/>
              <a:ext cx="2055283" cy="461095"/>
            </a:xfrm>
            <a:prstGeom prst="rect">
              <a:avLst/>
            </a:prstGeom>
          </p:spPr>
          <p:txBody>
            <a:bodyPr lIns="0" tIns="0" rIns="0" bIns="0" rtlCol="0" anchor="t">
              <a:spAutoFit/>
            </a:bodyPr>
            <a:lstStyle/>
            <a:p>
              <a:pPr algn="ctr">
                <a:lnSpc>
                  <a:spcPts val="2988"/>
                </a:lnSpc>
                <a:spcBef>
                  <a:spcPct val="0"/>
                </a:spcBef>
              </a:pPr>
              <a:r>
                <a:rPr lang="en-US" sz="2134" spc="119">
                  <a:solidFill>
                    <a:srgbClr val="000000"/>
                  </a:solidFill>
                  <a:latin typeface="Canva Sans"/>
                </a:rPr>
                <a:t>(N,K) code</a:t>
              </a:r>
            </a:p>
          </p:txBody>
        </p:sp>
        <p:sp>
          <p:nvSpPr>
            <p:cNvPr id="26" name="TextBox 26"/>
            <p:cNvSpPr txBox="1"/>
            <p:nvPr/>
          </p:nvSpPr>
          <p:spPr>
            <a:xfrm>
              <a:off x="15399375" y="2659680"/>
              <a:ext cx="1960880" cy="451294"/>
            </a:xfrm>
            <a:prstGeom prst="rect">
              <a:avLst/>
            </a:prstGeom>
          </p:spPr>
          <p:txBody>
            <a:bodyPr lIns="0" tIns="0" rIns="0" bIns="0" rtlCol="0" anchor="t">
              <a:spAutoFit/>
            </a:bodyPr>
            <a:lstStyle/>
            <a:p>
              <a:pPr algn="ctr">
                <a:lnSpc>
                  <a:spcPts val="2869"/>
                </a:lnSpc>
                <a:spcBef>
                  <a:spcPct val="0"/>
                </a:spcBef>
              </a:pPr>
              <a:r>
                <a:rPr lang="en-US" sz="2049" spc="114">
                  <a:solidFill>
                    <a:srgbClr val="000000"/>
                  </a:solidFill>
                  <a:latin typeface="Canva Sans"/>
                </a:rPr>
                <a:t>M : listsize</a:t>
              </a:r>
            </a:p>
          </p:txBody>
        </p:sp>
        <p:sp>
          <p:nvSpPr>
            <p:cNvPr id="27" name="TextBox 27"/>
            <p:cNvSpPr txBox="1"/>
            <p:nvPr/>
          </p:nvSpPr>
          <p:spPr>
            <a:xfrm>
              <a:off x="9030574" y="389282"/>
              <a:ext cx="1328109" cy="450427"/>
            </a:xfrm>
            <a:prstGeom prst="rect">
              <a:avLst/>
            </a:prstGeom>
          </p:spPr>
          <p:txBody>
            <a:bodyPr lIns="0" tIns="0" rIns="0" bIns="0" rtlCol="0" anchor="t">
              <a:spAutoFit/>
            </a:bodyPr>
            <a:lstStyle/>
            <a:p>
              <a:pPr algn="ctr">
                <a:lnSpc>
                  <a:spcPts val="2904"/>
                </a:lnSpc>
                <a:spcBef>
                  <a:spcPct val="0"/>
                </a:spcBef>
              </a:pPr>
              <a:r>
                <a:rPr lang="en-US" sz="2074" spc="116">
                  <a:solidFill>
                    <a:srgbClr val="000000"/>
                  </a:solidFill>
                  <a:latin typeface="Canva Sans"/>
                </a:rPr>
                <a:t>cword</a:t>
              </a:r>
            </a:p>
          </p:txBody>
        </p:sp>
        <p:grpSp>
          <p:nvGrpSpPr>
            <p:cNvPr id="28" name="Group 28"/>
            <p:cNvGrpSpPr/>
            <p:nvPr/>
          </p:nvGrpSpPr>
          <p:grpSpPr>
            <a:xfrm>
              <a:off x="19275800" y="0"/>
              <a:ext cx="2605815" cy="2358071"/>
              <a:chOff x="0" y="0"/>
              <a:chExt cx="514729" cy="465792"/>
            </a:xfrm>
          </p:grpSpPr>
          <p:sp>
            <p:nvSpPr>
              <p:cNvPr id="29" name="Freeform 29"/>
              <p:cNvSpPr/>
              <p:nvPr/>
            </p:nvSpPr>
            <p:spPr>
              <a:xfrm>
                <a:off x="0" y="0"/>
                <a:ext cx="514729" cy="465792"/>
              </a:xfrm>
              <a:custGeom>
                <a:avLst/>
                <a:gdLst/>
                <a:ahLst/>
                <a:cxnLst/>
                <a:rect l="l" t="t" r="r" b="b"/>
                <a:pathLst>
                  <a:path w="514729" h="465792">
                    <a:moveTo>
                      <a:pt x="0" y="0"/>
                    </a:moveTo>
                    <a:lnTo>
                      <a:pt x="514729" y="0"/>
                    </a:lnTo>
                    <a:lnTo>
                      <a:pt x="514729" y="465792"/>
                    </a:lnTo>
                    <a:lnTo>
                      <a:pt x="0" y="465792"/>
                    </a:lnTo>
                    <a:close/>
                  </a:path>
                </a:pathLst>
              </a:custGeom>
              <a:solidFill>
                <a:srgbClr val="C5C4C1"/>
              </a:solidFill>
            </p:spPr>
          </p:sp>
          <p:sp>
            <p:nvSpPr>
              <p:cNvPr id="30" name="TextBox 30"/>
              <p:cNvSpPr txBox="1"/>
              <p:nvPr/>
            </p:nvSpPr>
            <p:spPr>
              <a:xfrm>
                <a:off x="0" y="-66675"/>
                <a:ext cx="514729"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CHECK </a:t>
                </a:r>
              </a:p>
              <a:p>
                <a:pPr algn="ctr">
                  <a:lnSpc>
                    <a:spcPts val="3919"/>
                  </a:lnSpc>
                </a:pPr>
                <a:r>
                  <a:rPr lang="en-US" sz="2799" spc="156">
                    <a:solidFill>
                      <a:srgbClr val="000000"/>
                    </a:solidFill>
                    <a:latin typeface="Gotham"/>
                  </a:rPr>
                  <a:t>CRC</a:t>
                </a:r>
              </a:p>
            </p:txBody>
          </p:sp>
        </p:grpSp>
        <p:sp>
          <p:nvSpPr>
            <p:cNvPr id="31" name="AutoShape 31"/>
            <p:cNvSpPr/>
            <p:nvPr/>
          </p:nvSpPr>
          <p:spPr>
            <a:xfrm>
              <a:off x="17785719" y="1204436"/>
              <a:ext cx="1490080" cy="0"/>
            </a:xfrm>
            <a:prstGeom prst="line">
              <a:avLst/>
            </a:prstGeom>
            <a:ln w="50800" cap="flat">
              <a:solidFill>
                <a:srgbClr val="FD6220"/>
              </a:solidFill>
              <a:prstDash val="solid"/>
              <a:headEnd type="none" w="sm" len="sm"/>
              <a:tailEnd type="arrow" w="med" len="sm"/>
            </a:ln>
          </p:spPr>
        </p:sp>
        <p:sp>
          <p:nvSpPr>
            <p:cNvPr id="32" name="AutoShape 32"/>
            <p:cNvSpPr/>
            <p:nvPr/>
          </p:nvSpPr>
          <p:spPr>
            <a:xfrm>
              <a:off x="21881615" y="1229836"/>
              <a:ext cx="1490080" cy="0"/>
            </a:xfrm>
            <a:prstGeom prst="line">
              <a:avLst/>
            </a:prstGeom>
            <a:ln w="50800" cap="flat">
              <a:solidFill>
                <a:srgbClr val="FD6220"/>
              </a:solidFill>
              <a:prstDash val="solid"/>
              <a:headEnd type="none" w="sm" len="sm"/>
              <a:tailEnd type="arrow" w="med" len="sm"/>
            </a:ln>
          </p:spPr>
        </p:sp>
        <p:sp>
          <p:nvSpPr>
            <p:cNvPr id="33" name="TextBox 33"/>
            <p:cNvSpPr txBox="1"/>
            <p:nvPr/>
          </p:nvSpPr>
          <p:spPr>
            <a:xfrm>
              <a:off x="21842255" y="-38100"/>
              <a:ext cx="1796705" cy="1005015"/>
            </a:xfrm>
            <a:prstGeom prst="rect">
              <a:avLst/>
            </a:prstGeom>
          </p:spPr>
          <p:txBody>
            <a:bodyPr lIns="0" tIns="0" rIns="0" bIns="0" rtlCol="0" anchor="t">
              <a:spAutoFit/>
            </a:bodyPr>
            <a:lstStyle/>
            <a:p>
              <a:pPr algn="ctr">
                <a:lnSpc>
                  <a:spcPts val="3079"/>
                </a:lnSpc>
                <a:spcBef>
                  <a:spcPct val="0"/>
                </a:spcBef>
              </a:pPr>
              <a:r>
                <a:rPr lang="en-US" sz="2199" spc="123">
                  <a:solidFill>
                    <a:srgbClr val="000000"/>
                  </a:solidFill>
                  <a:latin typeface="Canva Sans"/>
                </a:rPr>
                <a:t>msg estimate</a:t>
              </a:r>
            </a:p>
          </p:txBody>
        </p:sp>
        <p:sp>
          <p:nvSpPr>
            <p:cNvPr id="34" name="TextBox 34"/>
            <p:cNvSpPr txBox="1"/>
            <p:nvPr/>
          </p:nvSpPr>
          <p:spPr>
            <a:xfrm>
              <a:off x="17734053" y="103955"/>
              <a:ext cx="1415455" cy="957580"/>
            </a:xfrm>
            <a:prstGeom prst="rect">
              <a:avLst/>
            </a:prstGeom>
          </p:spPr>
          <p:txBody>
            <a:bodyPr lIns="0" tIns="0" rIns="0" bIns="0" rtlCol="0" anchor="t">
              <a:spAutoFit/>
            </a:bodyPr>
            <a:lstStyle/>
            <a:p>
              <a:pPr algn="ctr">
                <a:lnSpc>
                  <a:spcPts val="2939"/>
                </a:lnSpc>
              </a:pPr>
              <a:r>
                <a:rPr lang="en-US" sz="2099" spc="117">
                  <a:solidFill>
                    <a:srgbClr val="000000"/>
                  </a:solidFill>
                  <a:latin typeface="Canva Sans"/>
                </a:rPr>
                <a:t> M </a:t>
              </a:r>
            </a:p>
            <a:p>
              <a:pPr algn="ctr">
                <a:lnSpc>
                  <a:spcPts val="2939"/>
                </a:lnSpc>
                <a:spcBef>
                  <a:spcPct val="0"/>
                </a:spcBef>
              </a:pPr>
              <a:r>
                <a:rPr lang="en-US" sz="2099" spc="117">
                  <a:solidFill>
                    <a:srgbClr val="000000"/>
                  </a:solidFill>
                  <a:latin typeface="Canva Sans"/>
                </a:rPr>
                <a:t>cwords</a:t>
              </a:r>
            </a:p>
          </p:txBody>
        </p:sp>
      </p:grpSp>
      <p:grpSp>
        <p:nvGrpSpPr>
          <p:cNvPr id="35" name="Group 35"/>
          <p:cNvGrpSpPr/>
          <p:nvPr/>
        </p:nvGrpSpPr>
        <p:grpSpPr>
          <a:xfrm>
            <a:off x="17043558" y="78126"/>
            <a:ext cx="992463" cy="99246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a:t>
              </a:r>
            </a:p>
          </p:txBody>
        </p:sp>
      </p:grpSp>
      <p:grpSp>
        <p:nvGrpSpPr>
          <p:cNvPr id="38" name="Group 38"/>
          <p:cNvGrpSpPr/>
          <p:nvPr/>
        </p:nvGrpSpPr>
        <p:grpSpPr>
          <a:xfrm>
            <a:off x="16384897" y="5379918"/>
            <a:ext cx="6059445" cy="605944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42" name="Group 42"/>
          <p:cNvGrpSpPr/>
          <p:nvPr/>
        </p:nvGrpSpPr>
        <p:grpSpPr>
          <a:xfrm>
            <a:off x="11762088" y="-9632634"/>
            <a:ext cx="10994424" cy="1099442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62088" y="-9632634"/>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569257" y="381246"/>
            <a:ext cx="7824944" cy="1028700"/>
          </a:xfrm>
          <a:prstGeom prst="rect">
            <a:avLst/>
          </a:prstGeom>
        </p:spPr>
        <p:txBody>
          <a:bodyPr lIns="0" tIns="0" rIns="0" bIns="0" rtlCol="0" anchor="t">
            <a:spAutoFit/>
          </a:bodyPr>
          <a:lstStyle/>
          <a:p>
            <a:pPr algn="just">
              <a:lnSpc>
                <a:spcPts val="8400"/>
              </a:lnSpc>
              <a:spcBef>
                <a:spcPct val="0"/>
              </a:spcBef>
            </a:pPr>
            <a:r>
              <a:rPr lang="en-US" sz="6000" spc="300">
                <a:solidFill>
                  <a:srgbClr val="000000"/>
                </a:solidFill>
                <a:latin typeface="Canva Sans Bold"/>
              </a:rPr>
              <a:t>Polar Encoding</a:t>
            </a:r>
          </a:p>
        </p:txBody>
      </p:sp>
      <p:sp>
        <p:nvSpPr>
          <p:cNvPr id="6" name="TextBox 6"/>
          <p:cNvSpPr txBox="1"/>
          <p:nvPr/>
        </p:nvSpPr>
        <p:spPr>
          <a:xfrm>
            <a:off x="1434658" y="1352796"/>
            <a:ext cx="7824944" cy="481323"/>
          </a:xfrm>
          <a:prstGeom prst="rect">
            <a:avLst/>
          </a:prstGeom>
        </p:spPr>
        <p:txBody>
          <a:bodyPr lIns="0" tIns="0" rIns="0" bIns="0" rtlCol="0" anchor="t">
            <a:spAutoFit/>
          </a:bodyPr>
          <a:lstStyle/>
          <a:p>
            <a:pPr algn="just">
              <a:lnSpc>
                <a:spcPts val="3920"/>
              </a:lnSpc>
              <a:spcBef>
                <a:spcPct val="0"/>
              </a:spcBef>
            </a:pPr>
            <a:r>
              <a:rPr lang="en-US" sz="2800" spc="156">
                <a:solidFill>
                  <a:srgbClr val="000000"/>
                </a:solidFill>
                <a:latin typeface="Canva Sans"/>
              </a:rPr>
              <a:t>Polar Transfrom G₂</a:t>
            </a:r>
          </a:p>
        </p:txBody>
      </p:sp>
      <p:sp>
        <p:nvSpPr>
          <p:cNvPr id="7" name="TextBox 7"/>
          <p:cNvSpPr txBox="1"/>
          <p:nvPr/>
        </p:nvSpPr>
        <p:spPr>
          <a:xfrm>
            <a:off x="4210211" y="2719302"/>
            <a:ext cx="1136919" cy="662934"/>
          </a:xfrm>
          <a:prstGeom prst="rect">
            <a:avLst/>
          </a:prstGeom>
        </p:spPr>
        <p:txBody>
          <a:bodyPr lIns="0" tIns="0" rIns="0" bIns="0" rtlCol="0" anchor="t">
            <a:spAutoFit/>
          </a:bodyPr>
          <a:lstStyle/>
          <a:p>
            <a:pPr algn="just">
              <a:lnSpc>
                <a:spcPts val="5460"/>
              </a:lnSpc>
              <a:spcBef>
                <a:spcPct val="0"/>
              </a:spcBef>
            </a:pPr>
            <a:r>
              <a:rPr lang="en-US" sz="3900" spc="218">
                <a:solidFill>
                  <a:srgbClr val="000000"/>
                </a:solidFill>
                <a:latin typeface="Canva Sans"/>
              </a:rPr>
              <a:t>G₂=</a:t>
            </a:r>
          </a:p>
        </p:txBody>
      </p:sp>
      <p:grpSp>
        <p:nvGrpSpPr>
          <p:cNvPr id="8" name="Group 8"/>
          <p:cNvGrpSpPr/>
          <p:nvPr/>
        </p:nvGrpSpPr>
        <p:grpSpPr>
          <a:xfrm>
            <a:off x="5543868" y="2051720"/>
            <a:ext cx="2454688" cy="2184491"/>
            <a:chOff x="0" y="0"/>
            <a:chExt cx="646502" cy="575339"/>
          </a:xfrm>
        </p:grpSpPr>
        <p:sp>
          <p:nvSpPr>
            <p:cNvPr id="9" name="Freeform 9"/>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10" name="TextBox 10"/>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6192386" y="2161812"/>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2" name="TextBox 12"/>
          <p:cNvSpPr txBox="1"/>
          <p:nvPr/>
        </p:nvSpPr>
        <p:spPr>
          <a:xfrm>
            <a:off x="7154713" y="2161812"/>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13" name="TextBox 13"/>
          <p:cNvSpPr txBox="1"/>
          <p:nvPr/>
        </p:nvSpPr>
        <p:spPr>
          <a:xfrm>
            <a:off x="6192386" y="3251031"/>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4" name="TextBox 14"/>
          <p:cNvSpPr txBox="1"/>
          <p:nvPr/>
        </p:nvSpPr>
        <p:spPr>
          <a:xfrm>
            <a:off x="7243057" y="3229563"/>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5" name="TextBox 15"/>
          <p:cNvSpPr txBox="1"/>
          <p:nvPr/>
        </p:nvSpPr>
        <p:spPr>
          <a:xfrm>
            <a:off x="1028700" y="4234736"/>
            <a:ext cx="8000343" cy="639441"/>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[u1 u2]G = [u1+u2   u2]</a:t>
            </a:r>
          </a:p>
        </p:txBody>
      </p:sp>
      <p:grpSp>
        <p:nvGrpSpPr>
          <p:cNvPr id="16" name="Group 16"/>
          <p:cNvGrpSpPr/>
          <p:nvPr/>
        </p:nvGrpSpPr>
        <p:grpSpPr>
          <a:xfrm>
            <a:off x="1556968" y="5261688"/>
            <a:ext cx="1063358" cy="106335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9" name="Group 19"/>
          <p:cNvGrpSpPr/>
          <p:nvPr/>
        </p:nvGrpSpPr>
        <p:grpSpPr>
          <a:xfrm>
            <a:off x="1556968" y="6596949"/>
            <a:ext cx="1063358" cy="106335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22" name="TextBox 22"/>
          <p:cNvSpPr txBox="1"/>
          <p:nvPr/>
        </p:nvSpPr>
        <p:spPr>
          <a:xfrm>
            <a:off x="1434658" y="5356057"/>
            <a:ext cx="1302507" cy="712470"/>
          </a:xfrm>
          <a:prstGeom prst="rect">
            <a:avLst/>
          </a:prstGeom>
        </p:spPr>
        <p:txBody>
          <a:bodyPr lIns="0" tIns="0" rIns="0" bIns="0" rtlCol="0" anchor="t">
            <a:spAutoFit/>
          </a:bodyPr>
          <a:lstStyle/>
          <a:p>
            <a:pPr algn="ctr">
              <a:lnSpc>
                <a:spcPts val="5880"/>
              </a:lnSpc>
              <a:spcBef>
                <a:spcPct val="0"/>
              </a:spcBef>
            </a:pPr>
            <a:r>
              <a:rPr lang="en-US" sz="4200" spc="235">
                <a:solidFill>
                  <a:srgbClr val="000000"/>
                </a:solidFill>
                <a:latin typeface="Canva Sans"/>
              </a:rPr>
              <a:t>u1</a:t>
            </a:r>
          </a:p>
        </p:txBody>
      </p:sp>
      <p:sp>
        <p:nvSpPr>
          <p:cNvPr id="23" name="TextBox 23"/>
          <p:cNvSpPr txBox="1"/>
          <p:nvPr/>
        </p:nvSpPr>
        <p:spPr>
          <a:xfrm>
            <a:off x="1434658" y="6734293"/>
            <a:ext cx="1302507" cy="712470"/>
          </a:xfrm>
          <a:prstGeom prst="rect">
            <a:avLst/>
          </a:prstGeom>
        </p:spPr>
        <p:txBody>
          <a:bodyPr lIns="0" tIns="0" rIns="0" bIns="0" rtlCol="0" anchor="t">
            <a:spAutoFit/>
          </a:bodyPr>
          <a:lstStyle/>
          <a:p>
            <a:pPr algn="ctr">
              <a:lnSpc>
                <a:spcPts val="5880"/>
              </a:lnSpc>
              <a:spcBef>
                <a:spcPct val="0"/>
              </a:spcBef>
            </a:pPr>
            <a:r>
              <a:rPr lang="en-US" sz="4200" spc="235">
                <a:solidFill>
                  <a:srgbClr val="000000"/>
                </a:solidFill>
                <a:latin typeface="Canva Sans"/>
              </a:rPr>
              <a:t>u2</a:t>
            </a:r>
          </a:p>
        </p:txBody>
      </p:sp>
      <p:sp>
        <p:nvSpPr>
          <p:cNvPr id="24" name="AutoShape 24"/>
          <p:cNvSpPr/>
          <p:nvPr/>
        </p:nvSpPr>
        <p:spPr>
          <a:xfrm flipV="1">
            <a:off x="2620546" y="5793367"/>
            <a:ext cx="2683362" cy="19049"/>
          </a:xfrm>
          <a:prstGeom prst="line">
            <a:avLst/>
          </a:prstGeom>
          <a:ln w="38100" cap="flat">
            <a:solidFill>
              <a:srgbClr val="C5C4C1"/>
            </a:solidFill>
            <a:prstDash val="solid"/>
            <a:headEnd type="none" w="sm" len="sm"/>
            <a:tailEnd type="triangle" w="lg" len="med"/>
          </a:ln>
        </p:spPr>
      </p:sp>
      <p:sp>
        <p:nvSpPr>
          <p:cNvPr id="25" name="AutoShape 25"/>
          <p:cNvSpPr/>
          <p:nvPr/>
        </p:nvSpPr>
        <p:spPr>
          <a:xfrm flipV="1">
            <a:off x="2620411" y="5929318"/>
            <a:ext cx="2683497" cy="1237408"/>
          </a:xfrm>
          <a:prstGeom prst="line">
            <a:avLst/>
          </a:prstGeom>
          <a:ln w="38100" cap="flat">
            <a:solidFill>
              <a:srgbClr val="C5C4C1"/>
            </a:solidFill>
            <a:prstDash val="solid"/>
            <a:headEnd type="none" w="sm" len="sm"/>
            <a:tailEnd type="triangle" w="lg" len="med"/>
          </a:ln>
        </p:spPr>
      </p:sp>
      <p:sp>
        <p:nvSpPr>
          <p:cNvPr id="26" name="AutoShape 26"/>
          <p:cNvSpPr/>
          <p:nvPr/>
        </p:nvSpPr>
        <p:spPr>
          <a:xfrm flipV="1">
            <a:off x="2534856" y="7166726"/>
            <a:ext cx="2769052" cy="9524"/>
          </a:xfrm>
          <a:prstGeom prst="line">
            <a:avLst/>
          </a:prstGeom>
          <a:ln w="38100" cap="flat">
            <a:solidFill>
              <a:srgbClr val="C5C4C1"/>
            </a:solidFill>
            <a:prstDash val="solid"/>
            <a:headEnd type="none" w="sm" len="sm"/>
            <a:tailEnd type="triangle" w="lg" len="med"/>
          </a:ln>
        </p:spPr>
      </p:sp>
      <p:sp>
        <p:nvSpPr>
          <p:cNvPr id="27" name="AutoShape 27"/>
          <p:cNvSpPr/>
          <p:nvPr/>
        </p:nvSpPr>
        <p:spPr>
          <a:xfrm flipV="1">
            <a:off x="7715726" y="5812416"/>
            <a:ext cx="2683362" cy="19049"/>
          </a:xfrm>
          <a:prstGeom prst="line">
            <a:avLst/>
          </a:prstGeom>
          <a:ln w="38100" cap="flat">
            <a:solidFill>
              <a:srgbClr val="C5C4C1"/>
            </a:solidFill>
            <a:prstDash val="solid"/>
            <a:headEnd type="none" w="sm" len="sm"/>
            <a:tailEnd type="triangle" w="lg" len="med"/>
          </a:ln>
        </p:spPr>
      </p:sp>
      <p:sp>
        <p:nvSpPr>
          <p:cNvPr id="28" name="AutoShape 28"/>
          <p:cNvSpPr/>
          <p:nvPr/>
        </p:nvSpPr>
        <p:spPr>
          <a:xfrm flipV="1">
            <a:off x="7715792" y="7195300"/>
            <a:ext cx="2769052" cy="9524"/>
          </a:xfrm>
          <a:prstGeom prst="line">
            <a:avLst/>
          </a:prstGeom>
          <a:ln w="38100" cap="flat">
            <a:solidFill>
              <a:srgbClr val="C5C4C1"/>
            </a:solidFill>
            <a:prstDash val="solid"/>
            <a:headEnd type="none" w="sm" len="sm"/>
            <a:tailEnd type="triangle" w="lg" len="med"/>
          </a:ln>
        </p:spPr>
      </p:sp>
      <p:grpSp>
        <p:nvGrpSpPr>
          <p:cNvPr id="29" name="Group 29"/>
          <p:cNvGrpSpPr/>
          <p:nvPr/>
        </p:nvGrpSpPr>
        <p:grpSpPr>
          <a:xfrm>
            <a:off x="10675409" y="5570762"/>
            <a:ext cx="1851592" cy="1876001"/>
            <a:chOff x="0" y="0"/>
            <a:chExt cx="487662" cy="494091"/>
          </a:xfrm>
        </p:grpSpPr>
        <p:sp>
          <p:nvSpPr>
            <p:cNvPr id="30" name="Freeform 30"/>
            <p:cNvSpPr/>
            <p:nvPr/>
          </p:nvSpPr>
          <p:spPr>
            <a:xfrm>
              <a:off x="0" y="0"/>
              <a:ext cx="487662" cy="494091"/>
            </a:xfrm>
            <a:custGeom>
              <a:avLst/>
              <a:gdLst/>
              <a:ahLst/>
              <a:cxnLst/>
              <a:rect l="l" t="t" r="r" b="b"/>
              <a:pathLst>
                <a:path w="487662" h="494091">
                  <a:moveTo>
                    <a:pt x="0" y="0"/>
                  </a:moveTo>
                  <a:lnTo>
                    <a:pt x="487662" y="0"/>
                  </a:lnTo>
                  <a:lnTo>
                    <a:pt x="487662" y="494091"/>
                  </a:lnTo>
                  <a:lnTo>
                    <a:pt x="0" y="494091"/>
                  </a:lnTo>
                  <a:close/>
                </a:path>
              </a:pathLst>
            </a:custGeom>
            <a:solidFill>
              <a:srgbClr val="FD6220"/>
            </a:solidFill>
          </p:spPr>
        </p:sp>
        <p:sp>
          <p:nvSpPr>
            <p:cNvPr id="31" name="TextBox 31"/>
            <p:cNvSpPr txBox="1"/>
            <p:nvPr/>
          </p:nvSpPr>
          <p:spPr>
            <a:xfrm>
              <a:off x="0" y="-28575"/>
              <a:ext cx="487662" cy="522666"/>
            </a:xfrm>
            <a:prstGeom prst="rect">
              <a:avLst/>
            </a:prstGeom>
          </p:spPr>
          <p:txBody>
            <a:bodyPr lIns="50800" tIns="50800" rIns="50800" bIns="50800" rtlCol="0" anchor="ctr"/>
            <a:lstStyle/>
            <a:p>
              <a:pPr algn="ctr">
                <a:lnSpc>
                  <a:spcPts val="2380"/>
                </a:lnSpc>
              </a:pPr>
              <a:endParaRPr/>
            </a:p>
          </p:txBody>
        </p:sp>
      </p:grpSp>
      <p:grpSp>
        <p:nvGrpSpPr>
          <p:cNvPr id="32" name="Group 32"/>
          <p:cNvGrpSpPr/>
          <p:nvPr/>
        </p:nvGrpSpPr>
        <p:grpSpPr>
          <a:xfrm>
            <a:off x="5350357" y="5385513"/>
            <a:ext cx="747819" cy="901045"/>
            <a:chOff x="0" y="0"/>
            <a:chExt cx="196956" cy="237312"/>
          </a:xfrm>
        </p:grpSpPr>
        <p:sp>
          <p:nvSpPr>
            <p:cNvPr id="33" name="Freeform 33"/>
            <p:cNvSpPr/>
            <p:nvPr/>
          </p:nvSpPr>
          <p:spPr>
            <a:xfrm>
              <a:off x="0" y="0"/>
              <a:ext cx="196956" cy="237312"/>
            </a:xfrm>
            <a:custGeom>
              <a:avLst/>
              <a:gdLst/>
              <a:ahLst/>
              <a:cxnLst/>
              <a:rect l="l" t="t" r="r" b="b"/>
              <a:pathLst>
                <a:path w="196956" h="237312">
                  <a:moveTo>
                    <a:pt x="0" y="0"/>
                  </a:moveTo>
                  <a:lnTo>
                    <a:pt x="196956" y="0"/>
                  </a:lnTo>
                  <a:lnTo>
                    <a:pt x="196956" y="237312"/>
                  </a:lnTo>
                  <a:lnTo>
                    <a:pt x="0" y="237312"/>
                  </a:lnTo>
                  <a:close/>
                </a:path>
              </a:pathLst>
            </a:custGeom>
            <a:solidFill>
              <a:srgbClr val="FD6220"/>
            </a:solidFill>
          </p:spPr>
        </p:sp>
        <p:sp>
          <p:nvSpPr>
            <p:cNvPr id="34" name="TextBox 34"/>
            <p:cNvSpPr txBox="1"/>
            <p:nvPr/>
          </p:nvSpPr>
          <p:spPr>
            <a:xfrm>
              <a:off x="0" y="-28575"/>
              <a:ext cx="196956" cy="265887"/>
            </a:xfrm>
            <a:prstGeom prst="rect">
              <a:avLst/>
            </a:prstGeom>
          </p:spPr>
          <p:txBody>
            <a:bodyPr lIns="50800" tIns="50800" rIns="50800" bIns="50800" rtlCol="0" anchor="ctr"/>
            <a:lstStyle/>
            <a:p>
              <a:pPr algn="ctr">
                <a:lnSpc>
                  <a:spcPts val="2380"/>
                </a:lnSpc>
              </a:pPr>
              <a:endParaRPr/>
            </a:p>
          </p:txBody>
        </p:sp>
      </p:grpSp>
      <p:sp>
        <p:nvSpPr>
          <p:cNvPr id="35" name="TextBox 35"/>
          <p:cNvSpPr txBox="1"/>
          <p:nvPr/>
        </p:nvSpPr>
        <p:spPr>
          <a:xfrm>
            <a:off x="6889916" y="5213483"/>
            <a:ext cx="825876" cy="931164"/>
          </a:xfrm>
          <a:prstGeom prst="rect">
            <a:avLst/>
          </a:prstGeom>
        </p:spPr>
        <p:txBody>
          <a:bodyPr lIns="0" tIns="0" rIns="0" bIns="0" rtlCol="0" anchor="t">
            <a:spAutoFit/>
          </a:bodyPr>
          <a:lstStyle/>
          <a:p>
            <a:pPr algn="l">
              <a:lnSpc>
                <a:spcPts val="8294"/>
              </a:lnSpc>
            </a:pPr>
            <a:r>
              <a:rPr lang="en-US" sz="4147" spc="232">
                <a:solidFill>
                  <a:srgbClr val="000000"/>
                </a:solidFill>
                <a:latin typeface="Canva Sans"/>
              </a:rPr>
              <a:t>X1</a:t>
            </a:r>
          </a:p>
        </p:txBody>
      </p:sp>
      <p:sp>
        <p:nvSpPr>
          <p:cNvPr id="36" name="TextBox 36"/>
          <p:cNvSpPr txBox="1"/>
          <p:nvPr/>
        </p:nvSpPr>
        <p:spPr>
          <a:xfrm>
            <a:off x="6923569" y="6532360"/>
            <a:ext cx="816379"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X2</a:t>
            </a:r>
          </a:p>
        </p:txBody>
      </p:sp>
      <p:grpSp>
        <p:nvGrpSpPr>
          <p:cNvPr id="37" name="Group 37"/>
          <p:cNvGrpSpPr/>
          <p:nvPr/>
        </p:nvGrpSpPr>
        <p:grpSpPr>
          <a:xfrm>
            <a:off x="5350357" y="6725728"/>
            <a:ext cx="747819" cy="901045"/>
            <a:chOff x="0" y="0"/>
            <a:chExt cx="196956" cy="237312"/>
          </a:xfrm>
        </p:grpSpPr>
        <p:sp>
          <p:nvSpPr>
            <p:cNvPr id="38" name="Freeform 38"/>
            <p:cNvSpPr/>
            <p:nvPr/>
          </p:nvSpPr>
          <p:spPr>
            <a:xfrm>
              <a:off x="0" y="0"/>
              <a:ext cx="196956" cy="237312"/>
            </a:xfrm>
            <a:custGeom>
              <a:avLst/>
              <a:gdLst/>
              <a:ahLst/>
              <a:cxnLst/>
              <a:rect l="l" t="t" r="r" b="b"/>
              <a:pathLst>
                <a:path w="196956" h="237312">
                  <a:moveTo>
                    <a:pt x="0" y="0"/>
                  </a:moveTo>
                  <a:lnTo>
                    <a:pt x="196956" y="0"/>
                  </a:lnTo>
                  <a:lnTo>
                    <a:pt x="196956" y="237312"/>
                  </a:lnTo>
                  <a:lnTo>
                    <a:pt x="0" y="237312"/>
                  </a:lnTo>
                  <a:close/>
                </a:path>
              </a:pathLst>
            </a:custGeom>
            <a:solidFill>
              <a:srgbClr val="FD6220"/>
            </a:solidFill>
          </p:spPr>
        </p:sp>
        <p:sp>
          <p:nvSpPr>
            <p:cNvPr id="39" name="TextBox 39"/>
            <p:cNvSpPr txBox="1"/>
            <p:nvPr/>
          </p:nvSpPr>
          <p:spPr>
            <a:xfrm>
              <a:off x="0" y="-28575"/>
              <a:ext cx="196956" cy="265887"/>
            </a:xfrm>
            <a:prstGeom prst="rect">
              <a:avLst/>
            </a:prstGeom>
          </p:spPr>
          <p:txBody>
            <a:bodyPr lIns="50800" tIns="50800" rIns="50800" bIns="50800" rtlCol="0" anchor="ctr"/>
            <a:lstStyle/>
            <a:p>
              <a:pPr algn="ctr">
                <a:lnSpc>
                  <a:spcPts val="2380"/>
                </a:lnSpc>
              </a:pPr>
              <a:endParaRPr/>
            </a:p>
          </p:txBody>
        </p:sp>
      </p:grpSp>
      <p:sp>
        <p:nvSpPr>
          <p:cNvPr id="40" name="AutoShape 40"/>
          <p:cNvSpPr/>
          <p:nvPr/>
        </p:nvSpPr>
        <p:spPr>
          <a:xfrm>
            <a:off x="6098175" y="7223875"/>
            <a:ext cx="628032" cy="0"/>
          </a:xfrm>
          <a:prstGeom prst="line">
            <a:avLst/>
          </a:prstGeom>
          <a:ln w="38100" cap="flat">
            <a:solidFill>
              <a:srgbClr val="C5C4C1"/>
            </a:solidFill>
            <a:prstDash val="solid"/>
            <a:headEnd type="none" w="sm" len="sm"/>
            <a:tailEnd type="triangle" w="lg" len="med"/>
          </a:ln>
        </p:spPr>
      </p:sp>
      <p:sp>
        <p:nvSpPr>
          <p:cNvPr id="41" name="AutoShape 41"/>
          <p:cNvSpPr/>
          <p:nvPr/>
        </p:nvSpPr>
        <p:spPr>
          <a:xfrm>
            <a:off x="6166634" y="5855085"/>
            <a:ext cx="628032" cy="0"/>
          </a:xfrm>
          <a:prstGeom prst="line">
            <a:avLst/>
          </a:prstGeom>
          <a:ln w="38100" cap="flat">
            <a:solidFill>
              <a:srgbClr val="C5C4C1"/>
            </a:solidFill>
            <a:prstDash val="solid"/>
            <a:headEnd type="none" w="sm" len="sm"/>
            <a:tailEnd type="triangle" w="lg" len="med"/>
          </a:ln>
        </p:spPr>
      </p:sp>
      <p:sp>
        <p:nvSpPr>
          <p:cNvPr id="42" name="AutoShape 42"/>
          <p:cNvSpPr/>
          <p:nvPr/>
        </p:nvSpPr>
        <p:spPr>
          <a:xfrm>
            <a:off x="12547556" y="5855085"/>
            <a:ext cx="628032" cy="0"/>
          </a:xfrm>
          <a:prstGeom prst="line">
            <a:avLst/>
          </a:prstGeom>
          <a:ln w="38100" cap="flat">
            <a:solidFill>
              <a:srgbClr val="C5C4C1"/>
            </a:solidFill>
            <a:prstDash val="solid"/>
            <a:headEnd type="none" w="sm" len="sm"/>
            <a:tailEnd type="triangle" w="lg" len="med"/>
          </a:ln>
        </p:spPr>
      </p:sp>
      <p:sp>
        <p:nvSpPr>
          <p:cNvPr id="43" name="AutoShape 43"/>
          <p:cNvSpPr/>
          <p:nvPr/>
        </p:nvSpPr>
        <p:spPr>
          <a:xfrm>
            <a:off x="12547556" y="7214350"/>
            <a:ext cx="628032" cy="0"/>
          </a:xfrm>
          <a:prstGeom prst="line">
            <a:avLst/>
          </a:prstGeom>
          <a:ln w="38100" cap="flat">
            <a:solidFill>
              <a:srgbClr val="C5C4C1"/>
            </a:solidFill>
            <a:prstDash val="solid"/>
            <a:headEnd type="none" w="sm" len="sm"/>
            <a:tailEnd type="triangle" w="lg" len="med"/>
          </a:ln>
        </p:spPr>
      </p:sp>
      <p:sp>
        <p:nvSpPr>
          <p:cNvPr id="44" name="TextBox 44"/>
          <p:cNvSpPr txBox="1"/>
          <p:nvPr/>
        </p:nvSpPr>
        <p:spPr>
          <a:xfrm>
            <a:off x="13451813" y="5246912"/>
            <a:ext cx="713751"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y1</a:t>
            </a:r>
          </a:p>
        </p:txBody>
      </p:sp>
      <p:sp>
        <p:nvSpPr>
          <p:cNvPr id="45" name="TextBox 45"/>
          <p:cNvSpPr txBox="1"/>
          <p:nvPr/>
        </p:nvSpPr>
        <p:spPr>
          <a:xfrm>
            <a:off x="13451813" y="6482833"/>
            <a:ext cx="713751"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y2</a:t>
            </a:r>
          </a:p>
        </p:txBody>
      </p:sp>
      <p:sp>
        <p:nvSpPr>
          <p:cNvPr id="46" name="TextBox 46"/>
          <p:cNvSpPr txBox="1"/>
          <p:nvPr/>
        </p:nvSpPr>
        <p:spPr>
          <a:xfrm>
            <a:off x="10675409" y="5693160"/>
            <a:ext cx="1872159" cy="1571415"/>
          </a:xfrm>
          <a:prstGeom prst="rect">
            <a:avLst/>
          </a:prstGeom>
        </p:spPr>
        <p:txBody>
          <a:bodyPr lIns="0" tIns="0" rIns="0" bIns="0" rtlCol="0" anchor="t">
            <a:spAutoFit/>
          </a:bodyPr>
          <a:lstStyle/>
          <a:p>
            <a:pPr algn="ctr">
              <a:lnSpc>
                <a:spcPts val="4316"/>
              </a:lnSpc>
            </a:pPr>
            <a:r>
              <a:rPr lang="en-US" sz="2158">
                <a:solidFill>
                  <a:srgbClr val="FFFFFE"/>
                </a:solidFill>
                <a:latin typeface="Canva Sans"/>
              </a:rPr>
              <a:t>BPSK </a:t>
            </a:r>
          </a:p>
          <a:p>
            <a:pPr algn="ctr">
              <a:lnSpc>
                <a:spcPts val="4316"/>
              </a:lnSpc>
            </a:pPr>
            <a:r>
              <a:rPr lang="en-US" sz="2158">
                <a:solidFill>
                  <a:srgbClr val="FFFFFE"/>
                </a:solidFill>
                <a:latin typeface="Canva Sans"/>
              </a:rPr>
              <a:t>+ </a:t>
            </a:r>
          </a:p>
          <a:p>
            <a:pPr algn="ctr">
              <a:lnSpc>
                <a:spcPts val="4316"/>
              </a:lnSpc>
            </a:pPr>
            <a:r>
              <a:rPr lang="en-US" sz="2158">
                <a:solidFill>
                  <a:srgbClr val="FFFFFE"/>
                </a:solidFill>
                <a:latin typeface="Canva Sans"/>
              </a:rPr>
              <a:t>AWGN</a:t>
            </a:r>
          </a:p>
        </p:txBody>
      </p:sp>
      <p:grpSp>
        <p:nvGrpSpPr>
          <p:cNvPr id="47" name="Group 47"/>
          <p:cNvGrpSpPr/>
          <p:nvPr/>
        </p:nvGrpSpPr>
        <p:grpSpPr>
          <a:xfrm>
            <a:off x="5395789" y="5511425"/>
            <a:ext cx="656954" cy="696551"/>
            <a:chOff x="0" y="0"/>
            <a:chExt cx="612575" cy="649497"/>
          </a:xfrm>
        </p:grpSpPr>
        <p:sp>
          <p:nvSpPr>
            <p:cNvPr id="48" name="Freeform 48"/>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C5C4C1"/>
            </a:solidFill>
            <a:ln w="38100" cap="sq">
              <a:solidFill>
                <a:srgbClr val="000000"/>
              </a:solidFill>
              <a:prstDash val="solid"/>
              <a:miter/>
            </a:ln>
          </p:spPr>
        </p:sp>
        <p:sp>
          <p:nvSpPr>
            <p:cNvPr id="49" name="TextBox 49"/>
            <p:cNvSpPr txBox="1"/>
            <p:nvPr/>
          </p:nvSpPr>
          <p:spPr>
            <a:xfrm>
              <a:off x="57429" y="32315"/>
              <a:ext cx="497717" cy="556292"/>
            </a:xfrm>
            <a:prstGeom prst="rect">
              <a:avLst/>
            </a:prstGeom>
          </p:spPr>
          <p:txBody>
            <a:bodyPr lIns="50800" tIns="50800" rIns="50800" bIns="50800" rtlCol="0" anchor="ctr"/>
            <a:lstStyle/>
            <a:p>
              <a:pPr algn="ctr">
                <a:lnSpc>
                  <a:spcPts val="2380"/>
                </a:lnSpc>
              </a:pPr>
              <a:endParaRPr/>
            </a:p>
          </p:txBody>
        </p:sp>
      </p:grpSp>
      <p:sp>
        <p:nvSpPr>
          <p:cNvPr id="50" name="TextBox 50"/>
          <p:cNvSpPr txBox="1"/>
          <p:nvPr/>
        </p:nvSpPr>
        <p:spPr>
          <a:xfrm>
            <a:off x="5568549" y="5258399"/>
            <a:ext cx="416703" cy="843279"/>
          </a:xfrm>
          <a:prstGeom prst="rect">
            <a:avLst/>
          </a:prstGeom>
        </p:spPr>
        <p:txBody>
          <a:bodyPr lIns="0" tIns="0" rIns="0" bIns="0" rtlCol="0" anchor="t">
            <a:spAutoFit/>
          </a:bodyPr>
          <a:lstStyle/>
          <a:p>
            <a:pPr algn="l">
              <a:lnSpc>
                <a:spcPts val="7400"/>
              </a:lnSpc>
            </a:pPr>
            <a:r>
              <a:rPr lang="en-US" sz="3700" spc="207">
                <a:solidFill>
                  <a:srgbClr val="000000"/>
                </a:solidFill>
                <a:latin typeface="Canva Sans"/>
              </a:rPr>
              <a:t>x</a:t>
            </a:r>
          </a:p>
        </p:txBody>
      </p:sp>
      <p:sp>
        <p:nvSpPr>
          <p:cNvPr id="51" name="TextBox 51"/>
          <p:cNvSpPr txBox="1"/>
          <p:nvPr/>
        </p:nvSpPr>
        <p:spPr>
          <a:xfrm>
            <a:off x="1434658" y="7935798"/>
            <a:ext cx="15031270" cy="629920"/>
          </a:xfrm>
          <a:prstGeom prst="rect">
            <a:avLst/>
          </a:prstGeom>
        </p:spPr>
        <p:txBody>
          <a:bodyPr lIns="0" tIns="0" rIns="0" bIns="0" rtlCol="0" anchor="t">
            <a:spAutoFit/>
          </a:bodyPr>
          <a:lstStyle/>
          <a:p>
            <a:pPr algn="l">
              <a:lnSpc>
                <a:spcPts val="5599"/>
              </a:lnSpc>
            </a:pPr>
            <a:r>
              <a:rPr lang="en-US" sz="2799" spc="156">
                <a:solidFill>
                  <a:srgbClr val="000000"/>
                </a:solidFill>
                <a:latin typeface="Canva Sans"/>
              </a:rPr>
              <a:t>Mapping from (u1,u2) to (X1,X2) is an invertible mapping</a:t>
            </a:r>
          </a:p>
        </p:txBody>
      </p:sp>
      <p:grpSp>
        <p:nvGrpSpPr>
          <p:cNvPr id="52" name="Group 52"/>
          <p:cNvGrpSpPr/>
          <p:nvPr/>
        </p:nvGrpSpPr>
        <p:grpSpPr>
          <a:xfrm>
            <a:off x="17043558" y="78126"/>
            <a:ext cx="992463" cy="99246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a:t>
              </a:r>
            </a:p>
          </p:txBody>
        </p:sp>
      </p:grpSp>
      <p:grpSp>
        <p:nvGrpSpPr>
          <p:cNvPr id="55" name="Group 55"/>
          <p:cNvGrpSpPr/>
          <p:nvPr/>
        </p:nvGrpSpPr>
        <p:grpSpPr>
          <a:xfrm>
            <a:off x="11762088" y="-9632634"/>
            <a:ext cx="10994424" cy="21071997"/>
            <a:chOff x="0" y="0"/>
            <a:chExt cx="14659232" cy="28095995"/>
          </a:xfrm>
        </p:grpSpPr>
        <p:grpSp>
          <p:nvGrpSpPr>
            <p:cNvPr id="56" name="Group 56"/>
            <p:cNvGrpSpPr/>
            <p:nvPr/>
          </p:nvGrpSpPr>
          <p:grpSpPr>
            <a:xfrm>
              <a:off x="6163746" y="20016736"/>
              <a:ext cx="8079259" cy="8079259"/>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9" name="Freeform 59"/>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0" name="Group 60"/>
            <p:cNvGrpSpPr/>
            <p:nvPr/>
          </p:nvGrpSpPr>
          <p:grpSpPr>
            <a:xfrm>
              <a:off x="0" y="0"/>
              <a:ext cx="14659232" cy="1465923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62088" y="-9632634"/>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31319" y="780502"/>
            <a:ext cx="11211244" cy="1009653"/>
          </a:xfrm>
          <a:prstGeom prst="rect">
            <a:avLst/>
          </a:prstGeom>
        </p:spPr>
        <p:txBody>
          <a:bodyPr lIns="0" tIns="0" rIns="0" bIns="0" rtlCol="0" anchor="t">
            <a:spAutoFit/>
          </a:bodyPr>
          <a:lstStyle/>
          <a:p>
            <a:pPr algn="ctr">
              <a:lnSpc>
                <a:spcPts val="8399"/>
              </a:lnSpc>
              <a:spcBef>
                <a:spcPct val="0"/>
              </a:spcBef>
            </a:pPr>
            <a:r>
              <a:rPr lang="en-US" sz="5999" spc="299">
                <a:solidFill>
                  <a:srgbClr val="000000"/>
                </a:solidFill>
                <a:latin typeface="Canva Sans Bold"/>
              </a:rPr>
              <a:t>Binary Tree Representation</a:t>
            </a:r>
          </a:p>
        </p:txBody>
      </p:sp>
      <p:grpSp>
        <p:nvGrpSpPr>
          <p:cNvPr id="6" name="Group 6"/>
          <p:cNvGrpSpPr/>
          <p:nvPr/>
        </p:nvGrpSpPr>
        <p:grpSpPr>
          <a:xfrm>
            <a:off x="8194003" y="4174427"/>
            <a:ext cx="4655693" cy="4299627"/>
            <a:chOff x="0" y="0"/>
            <a:chExt cx="6207591" cy="5732837"/>
          </a:xfrm>
        </p:grpSpPr>
        <p:grpSp>
          <p:nvGrpSpPr>
            <p:cNvPr id="7" name="Group 7"/>
            <p:cNvGrpSpPr/>
            <p:nvPr/>
          </p:nvGrpSpPr>
          <p:grpSpPr>
            <a:xfrm>
              <a:off x="159433" y="4315026"/>
              <a:ext cx="1417811" cy="14178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0" name="Group 10"/>
            <p:cNvGrpSpPr/>
            <p:nvPr/>
          </p:nvGrpSpPr>
          <p:grpSpPr>
            <a:xfrm>
              <a:off x="4630347" y="4315026"/>
              <a:ext cx="1417811" cy="1417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3" name="Group 13"/>
            <p:cNvGrpSpPr/>
            <p:nvPr/>
          </p:nvGrpSpPr>
          <p:grpSpPr>
            <a:xfrm>
              <a:off x="2428189" y="0"/>
              <a:ext cx="1417811" cy="1417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16" name="AutoShape 16"/>
            <p:cNvSpPr/>
            <p:nvPr/>
          </p:nvSpPr>
          <p:spPr>
            <a:xfrm flipV="1">
              <a:off x="868338" y="708905"/>
              <a:ext cx="1559851" cy="3606120"/>
            </a:xfrm>
            <a:prstGeom prst="line">
              <a:avLst/>
            </a:prstGeom>
            <a:ln w="50800" cap="flat">
              <a:solidFill>
                <a:srgbClr val="C5C4C1"/>
              </a:solidFill>
              <a:prstDash val="solid"/>
              <a:headEnd type="none" w="sm" len="sm"/>
              <a:tailEnd type="none" w="sm" len="sm"/>
            </a:ln>
          </p:spPr>
        </p:sp>
        <p:sp>
          <p:nvSpPr>
            <p:cNvPr id="17" name="AutoShape 17"/>
            <p:cNvSpPr/>
            <p:nvPr/>
          </p:nvSpPr>
          <p:spPr>
            <a:xfrm flipH="1" flipV="1">
              <a:off x="3846000" y="708905"/>
              <a:ext cx="1493253" cy="3606120"/>
            </a:xfrm>
            <a:prstGeom prst="line">
              <a:avLst/>
            </a:prstGeom>
            <a:ln w="50800" cap="flat">
              <a:solidFill>
                <a:srgbClr val="C5C4C1"/>
              </a:solidFill>
              <a:prstDash val="solid"/>
              <a:headEnd type="none" w="sm" len="sm"/>
              <a:tailEnd type="none" w="sm" len="sm"/>
            </a:ln>
          </p:spPr>
        </p:sp>
        <p:sp>
          <p:nvSpPr>
            <p:cNvPr id="18" name="TextBox 18"/>
            <p:cNvSpPr txBox="1"/>
            <p:nvPr/>
          </p:nvSpPr>
          <p:spPr>
            <a:xfrm>
              <a:off x="0" y="4445740"/>
              <a:ext cx="1736677" cy="92456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a:rPr>
                <a:t>u1</a:t>
              </a:r>
            </a:p>
          </p:txBody>
        </p:sp>
        <p:sp>
          <p:nvSpPr>
            <p:cNvPr id="19" name="TextBox 19"/>
            <p:cNvSpPr txBox="1"/>
            <p:nvPr/>
          </p:nvSpPr>
          <p:spPr>
            <a:xfrm>
              <a:off x="4470914" y="4445740"/>
              <a:ext cx="1736677" cy="92456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a:rPr>
                <a:t>u2</a:t>
              </a:r>
            </a:p>
          </p:txBody>
        </p:sp>
      </p:grpSp>
      <p:sp>
        <p:nvSpPr>
          <p:cNvPr id="20" name="TextBox 20"/>
          <p:cNvSpPr txBox="1"/>
          <p:nvPr/>
        </p:nvSpPr>
        <p:spPr>
          <a:xfrm>
            <a:off x="7665523" y="2891201"/>
            <a:ext cx="6307149" cy="963930"/>
          </a:xfrm>
          <a:prstGeom prst="rect">
            <a:avLst/>
          </a:prstGeom>
        </p:spPr>
        <p:txBody>
          <a:bodyPr lIns="0" tIns="0" rIns="0" bIns="0" rtlCol="0" anchor="t">
            <a:spAutoFit/>
          </a:bodyPr>
          <a:lstStyle/>
          <a:p>
            <a:pPr algn="l">
              <a:lnSpc>
                <a:spcPts val="8400"/>
              </a:lnSpc>
            </a:pPr>
            <a:r>
              <a:rPr lang="en-US" sz="4200">
                <a:solidFill>
                  <a:srgbClr val="000000"/>
                </a:solidFill>
                <a:latin typeface="Canva Sans"/>
              </a:rPr>
              <a:t>[u1 u2]G = [u1+u2   u2]</a:t>
            </a:r>
          </a:p>
        </p:txBody>
      </p:sp>
      <p:grpSp>
        <p:nvGrpSpPr>
          <p:cNvPr id="21" name="Group 21"/>
          <p:cNvGrpSpPr/>
          <p:nvPr/>
        </p:nvGrpSpPr>
        <p:grpSpPr>
          <a:xfrm>
            <a:off x="1749117" y="4174427"/>
            <a:ext cx="3847611" cy="2184491"/>
            <a:chOff x="0" y="0"/>
            <a:chExt cx="5130148" cy="2912654"/>
          </a:xfrm>
        </p:grpSpPr>
        <p:grpSp>
          <p:nvGrpSpPr>
            <p:cNvPr id="22" name="Group 22"/>
            <p:cNvGrpSpPr/>
            <p:nvPr/>
          </p:nvGrpSpPr>
          <p:grpSpPr>
            <a:xfrm>
              <a:off x="1857231" y="0"/>
              <a:ext cx="3272917" cy="2912654"/>
              <a:chOff x="0" y="0"/>
              <a:chExt cx="646502" cy="575339"/>
            </a:xfrm>
          </p:grpSpPr>
          <p:sp>
            <p:nvSpPr>
              <p:cNvPr id="23" name="Freeform 23"/>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24" name="TextBox 24"/>
              <p:cNvSpPr txBox="1"/>
              <p:nvPr/>
            </p:nvSpPr>
            <p:spPr>
              <a:xfrm>
                <a:off x="0" y="-47625"/>
                <a:ext cx="646502" cy="622964"/>
              </a:xfrm>
              <a:prstGeom prst="rect">
                <a:avLst/>
              </a:prstGeom>
            </p:spPr>
            <p:txBody>
              <a:bodyPr lIns="50800" tIns="50800" rIns="50800" bIns="50800" rtlCol="0" anchor="ctr"/>
              <a:lstStyle/>
              <a:p>
                <a:pPr algn="ctr">
                  <a:lnSpc>
                    <a:spcPts val="3219"/>
                  </a:lnSpc>
                </a:pPr>
                <a:endParaRPr/>
              </a:p>
            </p:txBody>
          </p:sp>
        </p:grpSp>
        <p:sp>
          <p:nvSpPr>
            <p:cNvPr id="25" name="TextBox 25"/>
            <p:cNvSpPr txBox="1"/>
            <p:nvPr/>
          </p:nvSpPr>
          <p:spPr>
            <a:xfrm>
              <a:off x="2578420" y="172190"/>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6" name="TextBox 26"/>
            <p:cNvSpPr txBox="1"/>
            <p:nvPr/>
          </p:nvSpPr>
          <p:spPr>
            <a:xfrm>
              <a:off x="3923222" y="172190"/>
              <a:ext cx="500592"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27" name="TextBox 27"/>
            <p:cNvSpPr txBox="1"/>
            <p:nvPr/>
          </p:nvSpPr>
          <p:spPr>
            <a:xfrm>
              <a:off x="2578420" y="1624481"/>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8" name="TextBox 28"/>
            <p:cNvSpPr txBox="1"/>
            <p:nvPr/>
          </p:nvSpPr>
          <p:spPr>
            <a:xfrm>
              <a:off x="3979314" y="1595857"/>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9" name="TextBox 29"/>
            <p:cNvSpPr txBox="1"/>
            <p:nvPr/>
          </p:nvSpPr>
          <p:spPr>
            <a:xfrm>
              <a:off x="0" y="886736"/>
              <a:ext cx="1515892" cy="1053458"/>
            </a:xfrm>
            <a:prstGeom prst="rect">
              <a:avLst/>
            </a:prstGeom>
          </p:spPr>
          <p:txBody>
            <a:bodyPr lIns="0" tIns="0" rIns="0" bIns="0" rtlCol="0" anchor="t">
              <a:spAutoFit/>
            </a:bodyPr>
            <a:lstStyle/>
            <a:p>
              <a:pPr algn="just">
                <a:lnSpc>
                  <a:spcPts val="6720"/>
                </a:lnSpc>
                <a:spcBef>
                  <a:spcPct val="0"/>
                </a:spcBef>
              </a:pPr>
              <a:r>
                <a:rPr lang="en-US" sz="4800" spc="268">
                  <a:solidFill>
                    <a:srgbClr val="000000"/>
                  </a:solidFill>
                  <a:latin typeface="Canva Sans"/>
                </a:rPr>
                <a:t>G₂=</a:t>
              </a:r>
            </a:p>
          </p:txBody>
        </p:sp>
      </p:grpSp>
      <p:grpSp>
        <p:nvGrpSpPr>
          <p:cNvPr id="30" name="Group 30"/>
          <p:cNvGrpSpPr/>
          <p:nvPr/>
        </p:nvGrpSpPr>
        <p:grpSpPr>
          <a:xfrm>
            <a:off x="17043558" y="78126"/>
            <a:ext cx="992463" cy="99246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a:t>
              </a:r>
            </a:p>
          </p:txBody>
        </p:sp>
      </p:grpSp>
      <p:grpSp>
        <p:nvGrpSpPr>
          <p:cNvPr id="33" name="Group 33"/>
          <p:cNvGrpSpPr/>
          <p:nvPr/>
        </p:nvGrpSpPr>
        <p:grpSpPr>
          <a:xfrm rot="-2218622">
            <a:off x="14983739" y="5970516"/>
            <a:ext cx="6316143" cy="6316143"/>
            <a:chOff x="0" y="0"/>
            <a:chExt cx="8421525" cy="8421525"/>
          </a:xfrm>
        </p:grpSpPr>
        <p:grpSp>
          <p:nvGrpSpPr>
            <p:cNvPr id="34" name="Group 34"/>
            <p:cNvGrpSpPr/>
            <p:nvPr/>
          </p:nvGrpSpPr>
          <p:grpSpPr>
            <a:xfrm rot="3945801">
              <a:off x="1026494" y="1026494"/>
              <a:ext cx="6368537" cy="636853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rot="3945801">
              <a:off x="1410542" y="-268788"/>
              <a:ext cx="2102871" cy="4324696"/>
            </a:xfrm>
            <a:custGeom>
              <a:avLst/>
              <a:gdLst/>
              <a:ahLst/>
              <a:cxnLst/>
              <a:rect l="l" t="t" r="r" b="b"/>
              <a:pathLst>
                <a:path w="2102871" h="4324696">
                  <a:moveTo>
                    <a:pt x="0" y="0"/>
                  </a:moveTo>
                  <a:lnTo>
                    <a:pt x="2102871" y="0"/>
                  </a:lnTo>
                  <a:lnTo>
                    <a:pt x="2102871" y="4324697"/>
                  </a:lnTo>
                  <a:lnTo>
                    <a:pt x="0" y="4324697"/>
                  </a:lnTo>
                  <a:lnTo>
                    <a:pt x="0" y="0"/>
                  </a:lnTo>
                  <a:close/>
                </a:path>
              </a:pathLst>
            </a:custGeom>
            <a:blipFill>
              <a:blip r:embed="rId2">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3848</Words>
  <Application>Microsoft Macintosh PowerPoint</Application>
  <PresentationFormat>Custom</PresentationFormat>
  <Paragraphs>532</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Canva Sans Bold</vt:lpstr>
      <vt:lpstr>Canva Sans</vt:lpstr>
      <vt:lpstr>Canva Sans Italics</vt:lpstr>
      <vt:lpstr>Atkinson Hyperlegible</vt:lpstr>
      <vt:lpstr>Calibri</vt:lpstr>
      <vt:lpstr>Gotham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latest breakthrough explained</dc:title>
  <cp:lastModifiedBy>Microsoft Office User</cp:lastModifiedBy>
  <cp:revision>11</cp:revision>
  <dcterms:created xsi:type="dcterms:W3CDTF">2006-08-16T00:00:00Z</dcterms:created>
  <dcterms:modified xsi:type="dcterms:W3CDTF">2024-04-19T07:37:02Z</dcterms:modified>
  <dc:identifier>DAGCNVUdIs0</dc:identifier>
</cp:coreProperties>
</file>